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sldIdLst>
    <p:sldId id="291" r:id="rId2"/>
    <p:sldId id="258" r:id="rId3"/>
    <p:sldId id="1405" r:id="rId4"/>
    <p:sldId id="1399" r:id="rId5"/>
    <p:sldId id="1408" r:id="rId6"/>
    <p:sldId id="1401" r:id="rId7"/>
    <p:sldId id="1402" r:id="rId8"/>
    <p:sldId id="1403" r:id="rId9"/>
    <p:sldId id="1404" r:id="rId10"/>
    <p:sldId id="1406" r:id="rId11"/>
    <p:sldId id="1407" r:id="rId12"/>
  </p:sldIdLst>
  <p:sldSz cx="12192000" cy="6858000"/>
  <p:notesSz cx="6858000" cy="9144000"/>
  <p:embeddedFontLst>
    <p:embeddedFont>
      <p:font typeface="BIZ UDPゴシック" panose="020B0400000000000000" pitchFamily="50" charset="-128"/>
      <p:regular r:id="rId14"/>
      <p:bold r:id="rId15"/>
    </p:embeddedFont>
    <p:embeddedFont>
      <p:font typeface="BIZ UDPゴシック" panose="020B0400000000000000" pitchFamily="50" charset="-12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C20"/>
    <a:srgbClr val="D2D2D2"/>
    <a:srgbClr val="FAA79B"/>
    <a:srgbClr val="FBBDB4"/>
    <a:srgbClr val="FFF6F5"/>
    <a:srgbClr val="6E6E6E"/>
    <a:srgbClr val="828282"/>
    <a:srgbClr val="969696"/>
    <a:srgbClr val="AAAAA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8424" autoAdjust="0"/>
  </p:normalViewPr>
  <p:slideViewPr>
    <p:cSldViewPr snapToGrid="0" showGuides="1">
      <p:cViewPr varScale="1">
        <p:scale>
          <a:sx n="86" d="100"/>
          <a:sy n="86" d="100"/>
        </p:scale>
        <p:origin x="15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a:t>
            </a:fld>
            <a:endParaRPr lang="en-GB"/>
          </a:p>
        </p:txBody>
      </p:sp>
    </p:spTree>
    <p:extLst>
      <p:ext uri="{BB962C8B-B14F-4D97-AF65-F5344CB8AC3E}">
        <p14:creationId xmlns:p14="http://schemas.microsoft.com/office/powerpoint/2010/main" val="208947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5</a:t>
            </a:fld>
            <a:endParaRPr lang="en-GB"/>
          </a:p>
        </p:txBody>
      </p:sp>
    </p:spTree>
    <p:extLst>
      <p:ext uri="{BB962C8B-B14F-4D97-AF65-F5344CB8AC3E}">
        <p14:creationId xmlns:p14="http://schemas.microsoft.com/office/powerpoint/2010/main" val="47215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6</a:t>
            </a:fld>
            <a:endParaRPr lang="en-GB"/>
          </a:p>
        </p:txBody>
      </p:sp>
    </p:spTree>
    <p:extLst>
      <p:ext uri="{BB962C8B-B14F-4D97-AF65-F5344CB8AC3E}">
        <p14:creationId xmlns:p14="http://schemas.microsoft.com/office/powerpoint/2010/main" val="65713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7</a:t>
            </a:fld>
            <a:endParaRPr lang="en-GB"/>
          </a:p>
        </p:txBody>
      </p:sp>
    </p:spTree>
    <p:extLst>
      <p:ext uri="{BB962C8B-B14F-4D97-AF65-F5344CB8AC3E}">
        <p14:creationId xmlns:p14="http://schemas.microsoft.com/office/powerpoint/2010/main" val="27857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8</a:t>
            </a:fld>
            <a:endParaRPr lang="en-GB"/>
          </a:p>
        </p:txBody>
      </p:sp>
    </p:spTree>
    <p:extLst>
      <p:ext uri="{BB962C8B-B14F-4D97-AF65-F5344CB8AC3E}">
        <p14:creationId xmlns:p14="http://schemas.microsoft.com/office/powerpoint/2010/main" val="335583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9</a:t>
            </a:fld>
            <a:endParaRPr lang="en-GB"/>
          </a:p>
        </p:txBody>
      </p:sp>
    </p:spTree>
    <p:extLst>
      <p:ext uri="{BB962C8B-B14F-4D97-AF65-F5344CB8AC3E}">
        <p14:creationId xmlns:p14="http://schemas.microsoft.com/office/powerpoint/2010/main" val="369529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10</a:t>
            </a:fld>
            <a:endParaRPr lang="en-GB"/>
          </a:p>
        </p:txBody>
      </p:sp>
    </p:spTree>
    <p:extLst>
      <p:ext uri="{BB962C8B-B14F-4D97-AF65-F5344CB8AC3E}">
        <p14:creationId xmlns:p14="http://schemas.microsoft.com/office/powerpoint/2010/main" val="368925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11</a:t>
            </a:fld>
            <a:endParaRPr lang="en-GB"/>
          </a:p>
        </p:txBody>
      </p:sp>
    </p:spTree>
    <p:extLst>
      <p:ext uri="{BB962C8B-B14F-4D97-AF65-F5344CB8AC3E}">
        <p14:creationId xmlns:p14="http://schemas.microsoft.com/office/powerpoint/2010/main" val="188586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79121"/>
            <a:ext cx="3916362" cy="391466"/>
            <a:chOff x="503237" y="6279121"/>
            <a:chExt cx="3916362" cy="391466"/>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1" name="TextBox 18">
            <a:extLst>
              <a:ext uri="{FF2B5EF4-FFF2-40B4-BE49-F238E27FC236}">
                <a16:creationId xmlns:a16="http://schemas.microsoft.com/office/drawing/2014/main" id="{89E2BBE6-DB98-6B9D-E6CE-BBB06D7A981B}"/>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12" name="TextBox 19">
            <a:extLst>
              <a:ext uri="{FF2B5EF4-FFF2-40B4-BE49-F238E27FC236}">
                <a16:creationId xmlns:a16="http://schemas.microsoft.com/office/drawing/2014/main" id="{AEB1B4F7-3DF6-5766-FC03-737C0BD0DDF6}"/>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06-7660-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１２３２（大阪）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
        <p:nvSpPr>
          <p:cNvPr id="19" name="TextBox 19">
            <a:extLst>
              <a:ext uri="{FF2B5EF4-FFF2-40B4-BE49-F238E27FC236}">
                <a16:creationId xmlns:a16="http://schemas.microsoft.com/office/drawing/2014/main" id="{79D1F189-985A-D0B3-3356-4E2D618EAA47}"/>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35E92A7-73B4-4984-ECB7-2EC28F6881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２コラムc">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DDC99A-0D5F-B133-0CB9-F7A516DB2F05}"/>
              </a:ext>
            </a:extLst>
          </p:cNvPr>
          <p:cNvSpPr/>
          <p:nvPr userDrawn="1"/>
        </p:nvSpPr>
        <p:spPr>
          <a:xfrm>
            <a:off x="0" y="0"/>
            <a:ext cx="12192000" cy="6858000"/>
          </a:xfrm>
          <a:prstGeom prst="rect">
            <a:avLst/>
          </a:prstGeom>
          <a:solidFill>
            <a:srgbClr val="FAA7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8" name="Graphic 9">
            <a:extLst>
              <a:ext uri="{FF2B5EF4-FFF2-40B4-BE49-F238E27FC236}">
                <a16:creationId xmlns:a16="http://schemas.microsoft.com/office/drawing/2014/main" id="{7C37C8F5-D2B3-1954-BB00-1A451E2E44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9" name="Title 1">
            <a:extLst>
              <a:ext uri="{FF2B5EF4-FFF2-40B4-BE49-F238E27FC236}">
                <a16:creationId xmlns:a16="http://schemas.microsoft.com/office/drawing/2014/main" id="{1788B79A-A118-92F1-F876-BDD1E27029C0}"/>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bg1"/>
                </a:solidFill>
              </a:defRPr>
            </a:lvl1pPr>
          </a:lstStyle>
          <a:p>
            <a:r>
              <a:rPr lang="en-US" dirty="0"/>
              <a:t>Click to edit title</a:t>
            </a:r>
            <a:endParaRPr lang="en-GB" dirty="0"/>
          </a:p>
        </p:txBody>
      </p:sp>
      <p:sp>
        <p:nvSpPr>
          <p:cNvPr id="10" name="Slide Number Placeholder 6">
            <a:extLst>
              <a:ext uri="{FF2B5EF4-FFF2-40B4-BE49-F238E27FC236}">
                <a16:creationId xmlns:a16="http://schemas.microsoft.com/office/drawing/2014/main" id="{4A30285D-71DF-DB9B-0BBC-209F7C43C759}"/>
              </a:ext>
            </a:extLst>
          </p:cNvPr>
          <p:cNvSpPr>
            <a:spLocks noGrp="1"/>
          </p:cNvSpPr>
          <p:nvPr>
            <p:ph type="sldNum" sz="quarter" idx="12"/>
          </p:nvPr>
        </p:nvSpPr>
        <p:spPr>
          <a:xfrm>
            <a:off x="10834618" y="6510664"/>
            <a:ext cx="877957" cy="161649"/>
          </a:xfrm>
        </p:spPr>
        <p:txBody>
          <a:bodyPr/>
          <a:lstStyle>
            <a:lvl1pPr>
              <a:defRPr>
                <a:solidFill>
                  <a:schemeClr val="bg1"/>
                </a:solidFill>
              </a:defRPr>
            </a:lvl1pPr>
          </a:lstStyle>
          <a:p>
            <a:fld id="{D8A28372-6A5A-4399-8FC5-CCF396CD4981}" type="slidenum">
              <a:rPr lang="en-GB" smtClean="0"/>
              <a:pPr/>
              <a:t>‹#›</a:t>
            </a:fld>
            <a:endParaRPr lang="en-GB"/>
          </a:p>
        </p:txBody>
      </p:sp>
      <p:sp>
        <p:nvSpPr>
          <p:cNvPr id="11" name="Logo name">
            <a:extLst>
              <a:ext uri="{FF2B5EF4-FFF2-40B4-BE49-F238E27FC236}">
                <a16:creationId xmlns:a16="http://schemas.microsoft.com/office/drawing/2014/main" id="{AACF9FDB-1EFE-E945-C4DE-18C8B199BE50}"/>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bg1"/>
                </a:solidFill>
              </a:rPr>
              <a:t>©️ RAKUS Co., Ltd. All Rights Reserved.</a:t>
            </a:r>
            <a:endParaRPr lang="en-GB" sz="600" dirty="0">
              <a:solidFill>
                <a:schemeClr val="bg1"/>
              </a:solidFill>
            </a:endParaRPr>
          </a:p>
        </p:txBody>
      </p:sp>
      <p:pic>
        <p:nvPicPr>
          <p:cNvPr id="12" name="Graphic 10">
            <a:extLst>
              <a:ext uri="{FF2B5EF4-FFF2-40B4-BE49-F238E27FC236}">
                <a16:creationId xmlns:a16="http://schemas.microsoft.com/office/drawing/2014/main" id="{6BEFCFAD-3FF5-3EAC-2B90-1CEA4D3958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2225306148"/>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２コラムc">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04D1890-A336-3800-F72B-C271286FDD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8" name="Slide Number Placeholder 6">
            <a:extLst>
              <a:ext uri="{FF2B5EF4-FFF2-40B4-BE49-F238E27FC236}">
                <a16:creationId xmlns:a16="http://schemas.microsoft.com/office/drawing/2014/main" id="{A5EF7508-F71E-BE29-1190-6F2306434641}"/>
              </a:ext>
            </a:extLst>
          </p:cNvPr>
          <p:cNvSpPr>
            <a:spLocks noGrp="1"/>
          </p:cNvSpPr>
          <p:nvPr>
            <p:ph type="sldNum" sz="quarter" idx="12"/>
          </p:nvPr>
        </p:nvSpPr>
        <p:spPr>
          <a:xfrm>
            <a:off x="10834618" y="6510664"/>
            <a:ext cx="877957" cy="161649"/>
          </a:xfrm>
        </p:spPr>
        <p:txBody>
          <a:bodyPr/>
          <a:lstStyle>
            <a:lvl1pPr>
              <a:defRPr>
                <a:solidFill>
                  <a:schemeClr val="tx1"/>
                </a:solidFill>
              </a:defRPr>
            </a:lvl1pPr>
          </a:lstStyle>
          <a:p>
            <a:fld id="{D8A28372-6A5A-4399-8FC5-CCF396CD4981}" type="slidenum">
              <a:rPr lang="en-GB" smtClean="0"/>
              <a:pPr/>
              <a:t>‹#›</a:t>
            </a:fld>
            <a:endParaRPr lang="en-GB"/>
          </a:p>
        </p:txBody>
      </p:sp>
      <p:sp>
        <p:nvSpPr>
          <p:cNvPr id="9" name="Title 1">
            <a:extLst>
              <a:ext uri="{FF2B5EF4-FFF2-40B4-BE49-F238E27FC236}">
                <a16:creationId xmlns:a16="http://schemas.microsoft.com/office/drawing/2014/main" id="{11E5DF9E-0B85-3E0D-12D6-78974CD4D495}"/>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tx2"/>
                </a:solidFill>
              </a:defRPr>
            </a:lvl1pPr>
          </a:lstStyle>
          <a:p>
            <a:r>
              <a:rPr lang="en-US" dirty="0"/>
              <a:t>Click to edit title</a:t>
            </a:r>
            <a:endParaRPr lang="en-GB" dirty="0"/>
          </a:p>
        </p:txBody>
      </p:sp>
    </p:spTree>
    <p:extLst>
      <p:ext uri="{BB962C8B-B14F-4D97-AF65-F5344CB8AC3E}">
        <p14:creationId xmlns:p14="http://schemas.microsoft.com/office/powerpoint/2010/main" val="2148577827"/>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grpSp>
        <p:nvGrpSpPr>
          <p:cNvPr id="22" name="Group 13">
            <a:extLst>
              <a:ext uri="{FF2B5EF4-FFF2-40B4-BE49-F238E27FC236}">
                <a16:creationId xmlns:a16="http://schemas.microsoft.com/office/drawing/2014/main" id="{4B019395-BF6E-1B69-D3A0-5BEEF4A44EA0}"/>
              </a:ext>
            </a:extLst>
          </p:cNvPr>
          <p:cNvGrpSpPr/>
          <p:nvPr userDrawn="1"/>
        </p:nvGrpSpPr>
        <p:grpSpPr>
          <a:xfrm>
            <a:off x="503237" y="6283857"/>
            <a:ext cx="3951570" cy="382383"/>
            <a:chOff x="503237" y="6283857"/>
            <a:chExt cx="3951570" cy="382383"/>
          </a:xfrm>
        </p:grpSpPr>
        <p:pic>
          <p:nvPicPr>
            <p:cNvPr id="23" name="Graphic 14">
              <a:extLst>
                <a:ext uri="{FF2B5EF4-FFF2-40B4-BE49-F238E27FC236}">
                  <a16:creationId xmlns:a16="http://schemas.microsoft.com/office/drawing/2014/main" id="{C780834E-A426-7224-79A5-9AF0E87B02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15">
              <a:extLst>
                <a:ext uri="{FF2B5EF4-FFF2-40B4-BE49-F238E27FC236}">
                  <a16:creationId xmlns:a16="http://schemas.microsoft.com/office/drawing/2014/main" id="{CC972894-80CD-97FD-6E26-57F3E3E17158}"/>
                </a:ext>
              </a:extLst>
            </p:cNvPr>
            <p:cNvSpPr txBox="1"/>
            <p:nvPr userDrawn="1"/>
          </p:nvSpPr>
          <p:spPr>
            <a:xfrm>
              <a:off x="1114120" y="6283857"/>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26" name="TextBox 17">
              <a:extLst>
                <a:ext uri="{FF2B5EF4-FFF2-40B4-BE49-F238E27FC236}">
                  <a16:creationId xmlns:a16="http://schemas.microsoft.com/office/drawing/2014/main" id="{4AAB2F89-54DD-746E-0EAE-C96274F99480}"/>
                </a:ext>
              </a:extLst>
            </p:cNvPr>
            <p:cNvSpPr txBox="1"/>
            <p:nvPr userDrawn="1"/>
          </p:nvSpPr>
          <p:spPr>
            <a:xfrm>
              <a:off x="1114120" y="6554770"/>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spc="0" baseline="0" dirty="0">
                  <a:solidFill>
                    <a:schemeClr val="tx1"/>
                  </a:solidFill>
                </a:rPr>
                <a:t>rakurakuhanbai-support@cs.rakus.co.jp</a:t>
              </a:r>
            </a:p>
          </p:txBody>
        </p:sp>
      </p:grpSp>
      <p:sp>
        <p:nvSpPr>
          <p:cNvPr id="27" name="TextBox 19">
            <a:extLst>
              <a:ext uri="{FF2B5EF4-FFF2-40B4-BE49-F238E27FC236}">
                <a16:creationId xmlns:a16="http://schemas.microsoft.com/office/drawing/2014/main" id="{B961C35F-B737-2371-DED1-CAEED52DABD2}"/>
              </a:ext>
            </a:extLst>
          </p:cNvPr>
          <p:cNvSpPr txBox="1"/>
          <p:nvPr userDrawn="1"/>
        </p:nvSpPr>
        <p:spPr>
          <a:xfrm>
            <a:off x="1114120" y="6419313"/>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9:30〜17:00</a:t>
            </a:r>
            <a:endParaRPr lang="en-GB" sz="800" spc="0" baseline="0" dirty="0">
              <a:solidFill>
                <a:schemeClr val="tx1"/>
              </a:solidFill>
            </a:endParaRPr>
          </a:p>
        </p:txBody>
      </p:sp>
    </p:spTree>
    <p:extLst>
      <p:ext uri="{BB962C8B-B14F-4D97-AF65-F5344CB8AC3E}">
        <p14:creationId xmlns:p14="http://schemas.microsoft.com/office/powerpoint/2010/main" val="2787289597"/>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3" name="TextBox 19">
            <a:extLst>
              <a:ext uri="{FF2B5EF4-FFF2-40B4-BE49-F238E27FC236}">
                <a16:creationId xmlns:a16="http://schemas.microsoft.com/office/drawing/2014/main" id="{849A995C-59E7-4522-0C36-7D3FBFDBA4A5}"/>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3" name="TextBox 18">
            <a:extLst>
              <a:ext uri="{FF2B5EF4-FFF2-40B4-BE49-F238E27FC236}">
                <a16:creationId xmlns:a16="http://schemas.microsoft.com/office/drawing/2014/main" id="{61FFDCC7-D604-EFC2-EAF3-9B16235DBCE0}"/>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6" name="TextBox 19">
            <a:extLst>
              <a:ext uri="{FF2B5EF4-FFF2-40B4-BE49-F238E27FC236}">
                <a16:creationId xmlns:a16="http://schemas.microsoft.com/office/drawing/2014/main" id="{2456A7E3-3447-F296-41A2-8AB36480B1D5}"/>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06-7660-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１２</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32</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Tree>
    <p:extLst>
      <p:ext uri="{BB962C8B-B14F-4D97-AF65-F5344CB8AC3E}">
        <p14:creationId xmlns:p14="http://schemas.microsoft.com/office/powerpoint/2010/main" val="1685911494"/>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Tree>
    <p:extLst>
      <p:ext uri="{BB962C8B-B14F-4D97-AF65-F5344CB8AC3E}">
        <p14:creationId xmlns:p14="http://schemas.microsoft.com/office/powerpoint/2010/main" val="301638750"/>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6B28B1-D1BF-200C-8A05-790B29FD65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4" y="380553"/>
            <a:ext cx="6480000" cy="793750"/>
          </a:xfrm>
        </p:spPr>
        <p:txBody>
          <a:bodyPr/>
          <a:lstStyle>
            <a:lvl1pPr>
              <a:defRPr>
                <a:solidFill>
                  <a:schemeClr val="tx2"/>
                </a:solidFill>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480000" cy="4492384"/>
          </a:xfrm>
        </p:spPr>
        <p:txBody>
          <a:bodyPr tIns="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5" y="380553"/>
            <a:ext cx="6411705"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310896852"/>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7FBD22-3E4F-2213-EAAE-D9B2661AE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5" y="360000"/>
            <a:ext cx="9507855" cy="79200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13" name="Graphic 12">
            <a:extLst>
              <a:ext uri="{FF2B5EF4-FFF2-40B4-BE49-F238E27FC236}">
                <a16:creationId xmlns:a16="http://schemas.microsoft.com/office/drawing/2014/main" id="{2B8240C4-4C7F-6B69-ADB5-2EC0F01E4C1A}"/>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8" r:id="rId4"/>
    <p:sldLayoutId id="2147483650" r:id="rId5"/>
    <p:sldLayoutId id="2147483663" r:id="rId6"/>
    <p:sldLayoutId id="2147483675" r:id="rId7"/>
    <p:sldLayoutId id="2147483652" r:id="rId8"/>
    <p:sldLayoutId id="2147483664" r:id="rId9"/>
    <p:sldLayoutId id="2147483665" r:id="rId10"/>
    <p:sldLayoutId id="2147483680" r:id="rId11"/>
    <p:sldLayoutId id="2147483679" r:id="rId12"/>
  </p:sldLayoutIdLst>
  <p:hf sldNum="0" hdr="0" ftr="0" dt="0"/>
  <p:txStyles>
    <p:titleStyle>
      <a:lvl1pPr algn="l" defTabSz="9144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ccess-navi.rakurakuhanbai.jp/manual/detail/104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success-navi.rakurakuhanbai.jp/manual/detail/1012" TargetMode="External"/><Relationship Id="rId5" Type="http://schemas.openxmlformats.org/officeDocument/2006/relationships/hyperlink" Target="https://success-navi.rakurakuhanbai.jp/manual/detail/1008" TargetMode="External"/><Relationship Id="rId4" Type="http://schemas.openxmlformats.org/officeDocument/2006/relationships/hyperlink" Target="https://success-navi.rakurakuhanbai.jp/manual/detail/10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uccess-navi.rakurakuhanbai.jp/" TargetMode="External"/><Relationship Id="rId7" Type="http://schemas.openxmlformats.org/officeDocument/2006/relationships/hyperlink" Target="https://success-navi.rakurakuhanbai.jp/manual/detail/113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success-navi.rakurakuhanbai.jp/news/detail/4009" TargetMode="External"/><Relationship Id="rId5" Type="http://schemas.openxmlformats.org/officeDocument/2006/relationships/hyperlink" Target="mailto:rakurakuhanbai-support@cs.rakus.co.jp" TargetMode="External"/><Relationship Id="rId4" Type="http://schemas.openxmlformats.org/officeDocument/2006/relationships/hyperlink" Target="https://success-navi.rakurakuhanbai.jp/welcom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uccess-navi.rakurakuhanbai.jp/manual/detail/150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a:xfrm>
            <a:off x="479425" y="2812279"/>
            <a:ext cx="7001238" cy="2552935"/>
          </a:xfrm>
        </p:spPr>
        <p:txBody>
          <a:bodyPr/>
          <a:lstStyle/>
          <a:p>
            <a:pPr>
              <a:lnSpc>
                <a:spcPct val="120000"/>
              </a:lnSpc>
            </a:pPr>
            <a:r>
              <a:rPr kumimoji="1" lang="zh-TW" altLang="en-US" dirty="0"/>
              <a:t>「楽楽販売」</a:t>
            </a:r>
            <a:br>
              <a:rPr kumimoji="1" lang="en-US" altLang="ja-JP" dirty="0"/>
            </a:br>
            <a:r>
              <a:rPr kumimoji="1" lang="ja-JP" altLang="en-US" dirty="0"/>
              <a:t>管理者向けマニュアル</a:t>
            </a:r>
          </a:p>
        </p:txBody>
      </p:sp>
      <p:sp>
        <p:nvSpPr>
          <p:cNvPr id="3" name="テキスト プレースホルダー 2">
            <a:extLst>
              <a:ext uri="{FF2B5EF4-FFF2-40B4-BE49-F238E27FC236}">
                <a16:creationId xmlns:a16="http://schemas.microsoft.com/office/drawing/2014/main" id="{2D7861E5-6B6F-1C3C-F726-506453DA17A2}"/>
              </a:ext>
            </a:extLst>
          </p:cNvPr>
          <p:cNvSpPr>
            <a:spLocks noGrp="1"/>
          </p:cNvSpPr>
          <p:nvPr>
            <p:ph type="body" sz="quarter" idx="18"/>
          </p:nvPr>
        </p:nvSpPr>
        <p:spPr/>
        <p:txBody>
          <a:bodyPr/>
          <a:lstStyle/>
          <a:p>
            <a:r>
              <a:rPr kumimoji="1" lang="ja-JP" altLang="en-US" dirty="0"/>
              <a:t>株式会社●●</a:t>
            </a:r>
            <a:endParaRPr kumimoji="1" lang="en-US" altLang="ja-JP" dirty="0"/>
          </a:p>
        </p:txBody>
      </p:sp>
      <p:sp>
        <p:nvSpPr>
          <p:cNvPr id="8" name="テキスト プレースホルダー 7">
            <a:extLst>
              <a:ext uri="{FF2B5EF4-FFF2-40B4-BE49-F238E27FC236}">
                <a16:creationId xmlns:a16="http://schemas.microsoft.com/office/drawing/2014/main" id="{63632B6C-1510-3EAD-BFA4-DE3C6C156A1B}"/>
              </a:ext>
            </a:extLst>
          </p:cNvPr>
          <p:cNvSpPr>
            <a:spLocks noGrp="1"/>
          </p:cNvSpPr>
          <p:nvPr>
            <p:ph type="body" sz="quarter" idx="23"/>
          </p:nvPr>
        </p:nvSpPr>
        <p:spPr/>
        <p:txBody>
          <a:bodyPr/>
          <a:lstStyle/>
          <a:p>
            <a:r>
              <a:rPr lang="en-US" altLang="ja-JP" dirty="0"/>
              <a:t>2025/10</a:t>
            </a:r>
            <a:endParaRPr lang="ja-JP" altLang="en-US" dirty="0"/>
          </a:p>
        </p:txBody>
      </p:sp>
    </p:spTree>
    <p:extLst>
      <p:ext uri="{BB962C8B-B14F-4D97-AF65-F5344CB8AC3E}">
        <p14:creationId xmlns:p14="http://schemas.microsoft.com/office/powerpoint/2010/main" val="318543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9DA4-7158-0460-6109-FC313B8A48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2DE578-61FF-5892-38EB-6CF1161A0234}"/>
              </a:ext>
            </a:extLst>
          </p:cNvPr>
          <p:cNvSpPr>
            <a:spLocks noGrp="1"/>
          </p:cNvSpPr>
          <p:nvPr>
            <p:ph type="title"/>
          </p:nvPr>
        </p:nvSpPr>
        <p:spPr/>
        <p:txBody>
          <a:bodyPr/>
          <a:lstStyle/>
          <a:p>
            <a:r>
              <a:rPr kumimoji="1" lang="ja-JP" altLang="en-US" dirty="0"/>
              <a:t>オプション一覧（抜粋）</a:t>
            </a:r>
          </a:p>
        </p:txBody>
      </p:sp>
      <p:sp>
        <p:nvSpPr>
          <p:cNvPr id="4" name="スライド番号プレースホルダー 3">
            <a:extLst>
              <a:ext uri="{FF2B5EF4-FFF2-40B4-BE49-F238E27FC236}">
                <a16:creationId xmlns:a16="http://schemas.microsoft.com/office/drawing/2014/main" id="{5CCC9E7E-C537-3BD3-3EBC-4C77966DFD28}"/>
              </a:ext>
            </a:extLst>
          </p:cNvPr>
          <p:cNvSpPr>
            <a:spLocks noGrp="1"/>
          </p:cNvSpPr>
          <p:nvPr>
            <p:ph type="sldNum" sz="quarter" idx="12"/>
          </p:nvPr>
        </p:nvSpPr>
        <p:spPr/>
        <p:txBody>
          <a:bodyPr/>
          <a:lstStyle/>
          <a:p>
            <a:fld id="{D8A28372-6A5A-4399-8FC5-CCF396CD4981}" type="slidenum">
              <a:rPr lang="en-GB" smtClean="0"/>
              <a:t>10</a:t>
            </a:fld>
            <a:endParaRPr lang="en-GB"/>
          </a:p>
        </p:txBody>
      </p:sp>
      <p:graphicFrame>
        <p:nvGraphicFramePr>
          <p:cNvPr id="6" name="コンテンツ プレースホルダー 4">
            <a:extLst>
              <a:ext uri="{FF2B5EF4-FFF2-40B4-BE49-F238E27FC236}">
                <a16:creationId xmlns:a16="http://schemas.microsoft.com/office/drawing/2014/main" id="{1AF8CADD-B808-C38B-DE3B-851A8137A826}"/>
              </a:ext>
            </a:extLst>
          </p:cNvPr>
          <p:cNvGraphicFramePr>
            <a:graphicFrameLocks noGrp="1"/>
          </p:cNvGraphicFramePr>
          <p:nvPr>
            <p:ph sz="half" idx="1"/>
            <p:extLst>
              <p:ext uri="{D42A27DB-BD31-4B8C-83A1-F6EECF244321}">
                <p14:modId xmlns:p14="http://schemas.microsoft.com/office/powerpoint/2010/main" val="442544672"/>
              </p:ext>
            </p:extLst>
          </p:nvPr>
        </p:nvGraphicFramePr>
        <p:xfrm>
          <a:off x="479425" y="1376363"/>
          <a:ext cx="11233150" cy="4932366"/>
        </p:xfrm>
        <a:graphic>
          <a:graphicData uri="http://schemas.openxmlformats.org/drawingml/2006/table">
            <a:tbl>
              <a:tblPr firstRow="1" bandRow="1">
                <a:tableStyleId>{5C22544A-7EE6-4342-B048-85BDC9FD1C3A}</a:tableStyleId>
              </a:tblPr>
              <a:tblGrid>
                <a:gridCol w="2098161">
                  <a:extLst>
                    <a:ext uri="{9D8B030D-6E8A-4147-A177-3AD203B41FA5}">
                      <a16:colId xmlns:a16="http://schemas.microsoft.com/office/drawing/2014/main" val="3383531625"/>
                    </a:ext>
                  </a:extLst>
                </a:gridCol>
                <a:gridCol w="3544434">
                  <a:extLst>
                    <a:ext uri="{9D8B030D-6E8A-4147-A177-3AD203B41FA5}">
                      <a16:colId xmlns:a16="http://schemas.microsoft.com/office/drawing/2014/main" val="1837079000"/>
                    </a:ext>
                  </a:extLst>
                </a:gridCol>
                <a:gridCol w="1628350">
                  <a:extLst>
                    <a:ext uri="{9D8B030D-6E8A-4147-A177-3AD203B41FA5}">
                      <a16:colId xmlns:a16="http://schemas.microsoft.com/office/drawing/2014/main" val="2789003304"/>
                    </a:ext>
                  </a:extLst>
                </a:gridCol>
                <a:gridCol w="3962205">
                  <a:extLst>
                    <a:ext uri="{9D8B030D-6E8A-4147-A177-3AD203B41FA5}">
                      <a16:colId xmlns:a16="http://schemas.microsoft.com/office/drawing/2014/main" val="1751268876"/>
                    </a:ext>
                  </a:extLst>
                </a:gridCol>
              </a:tblGrid>
              <a:tr h="316526">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52371"/>
                  </a:ext>
                </a:extLst>
              </a:tr>
              <a:tr h="43109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n-lt"/>
                          <a:ea typeface="BIZ UDPゴシック" panose="020B0400000000000000" pitchFamily="50" charset="-128"/>
                        </a:rPr>
                        <a:t>バックアップオプション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1000" kern="1200" dirty="0">
                          <a:solidFill>
                            <a:schemeClr val="tx1"/>
                          </a:solidFill>
                          <a:latin typeface="+mn-lt"/>
                          <a:ea typeface="BIZ UDPゴシック" panose="020B0400000000000000" pitchFamily="50" charset="-128"/>
                          <a:cs typeface="+mn-cs"/>
                        </a:rPr>
                        <a:t>1</a:t>
                      </a:r>
                      <a:r>
                        <a:rPr kumimoji="1" lang="ja-JP" altLang="en-US" sz="1000" kern="1200" dirty="0">
                          <a:solidFill>
                            <a:schemeClr val="tx1"/>
                          </a:solidFill>
                          <a:latin typeface="+mn-lt"/>
                          <a:ea typeface="BIZ UDPゴシック" panose="020B0400000000000000" pitchFamily="50" charset="-128"/>
                          <a:cs typeface="+mn-cs"/>
                        </a:rPr>
                        <a:t>日</a:t>
                      </a:r>
                      <a:r>
                        <a:rPr kumimoji="1" lang="en-US" altLang="ja-JP" sz="1000" kern="1200" dirty="0">
                          <a:solidFill>
                            <a:schemeClr val="tx1"/>
                          </a:solidFill>
                          <a:latin typeface="+mn-lt"/>
                          <a:ea typeface="BIZ UDPゴシック" panose="020B0400000000000000" pitchFamily="50" charset="-128"/>
                          <a:cs typeface="+mn-cs"/>
                        </a:rPr>
                        <a:t>1</a:t>
                      </a:r>
                      <a:r>
                        <a:rPr kumimoji="1" lang="ja-JP" altLang="en-US" sz="1000" kern="1200" dirty="0">
                          <a:solidFill>
                            <a:schemeClr val="tx1"/>
                          </a:solidFill>
                          <a:latin typeface="+mn-lt"/>
                          <a:ea typeface="BIZ UDPゴシック" panose="020B0400000000000000" pitchFamily="50" charset="-128"/>
                          <a:cs typeface="+mn-cs"/>
                        </a:rPr>
                        <a:t>回早朝にバックアップサーバにデータを作成し、</a:t>
                      </a:r>
                      <a:endParaRPr kumimoji="1" lang="en-US" altLang="ja-JP" sz="1000" kern="1200" dirty="0">
                        <a:solidFill>
                          <a:schemeClr val="tx1"/>
                        </a:solidFill>
                        <a:latin typeface="+mn-lt"/>
                        <a:ea typeface="BIZ UDPゴシック" panose="020B0400000000000000" pitchFamily="50" charset="-128"/>
                        <a:cs typeface="+mn-cs"/>
                      </a:endParaRPr>
                    </a:p>
                    <a:p>
                      <a:pPr algn="l">
                        <a:lnSpc>
                          <a:spcPct val="120000"/>
                        </a:lnSpc>
                      </a:pPr>
                      <a:r>
                        <a:rPr kumimoji="1" lang="en-US" altLang="ja-JP" sz="1000" kern="1200" dirty="0">
                          <a:solidFill>
                            <a:schemeClr val="tx1"/>
                          </a:solidFill>
                          <a:latin typeface="+mn-lt"/>
                          <a:ea typeface="BIZ UDPゴシック" panose="020B0400000000000000" pitchFamily="50" charset="-128"/>
                          <a:cs typeface="+mn-cs"/>
                        </a:rPr>
                        <a:t>7</a:t>
                      </a:r>
                      <a:r>
                        <a:rPr kumimoji="1" lang="ja-JP" altLang="en-US" sz="1000" kern="1200" dirty="0">
                          <a:solidFill>
                            <a:schemeClr val="tx1"/>
                          </a:solidFill>
                          <a:latin typeface="+mn-lt"/>
                          <a:ea typeface="BIZ UDPゴシック" panose="020B0400000000000000" pitchFamily="50" charset="-128"/>
                          <a:cs typeface="+mn-cs"/>
                        </a:rPr>
                        <a:t>世代分保持します。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自動処理連続実行</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自動処理の連続実行が最大</a:t>
                      </a:r>
                      <a:r>
                        <a:rPr kumimoji="1" lang="en-US" altLang="ja-JP" sz="1000" dirty="0">
                          <a:solidFill>
                            <a:schemeClr val="tx1"/>
                          </a:solidFill>
                          <a:latin typeface="+mn-lt"/>
                          <a:ea typeface="BIZ UDPゴシック" panose="020B0400000000000000" pitchFamily="50" charset="-128"/>
                        </a:rPr>
                        <a:t>3</a:t>
                      </a:r>
                      <a:r>
                        <a:rPr kumimoji="1" lang="ja-JP" altLang="en-US" sz="1000" dirty="0">
                          <a:solidFill>
                            <a:schemeClr val="tx1"/>
                          </a:solidFill>
                          <a:latin typeface="+mn-lt"/>
                          <a:ea typeface="BIZ UDPゴシック" panose="020B0400000000000000" pitchFamily="50" charset="-128"/>
                        </a:rPr>
                        <a:t>回まで可能になります。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503714"/>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PDF</a:t>
                      </a:r>
                      <a:r>
                        <a:rPr kumimoji="1" lang="ja-JP" altLang="en-US" sz="1000" dirty="0">
                          <a:solidFill>
                            <a:schemeClr val="tx1"/>
                          </a:solidFill>
                          <a:latin typeface="+mn-lt"/>
                          <a:ea typeface="BIZ UDPゴシック" panose="020B0400000000000000" pitchFamily="50" charset="-128"/>
                        </a:rPr>
                        <a:t>出力</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PDF</a:t>
                      </a:r>
                      <a:r>
                        <a:rPr kumimoji="1" lang="ja-JP" altLang="en-US" sz="1000" dirty="0">
                          <a:solidFill>
                            <a:schemeClr val="tx1"/>
                          </a:solidFill>
                          <a:latin typeface="+mn-lt"/>
                          <a:ea typeface="BIZ UDPゴシック" panose="020B0400000000000000" pitchFamily="50" charset="-128"/>
                        </a:rPr>
                        <a:t>で各種帳票類を出力できます。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自動処理ジャンプ</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自動処理パーツに「ジャンプパーツ」を追加が可能になります。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7822727"/>
                  </a:ext>
                </a:extLst>
              </a:tr>
              <a:tr h="43109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n-lt"/>
                          <a:ea typeface="BIZ UDPゴシック" panose="020B0400000000000000" pitchFamily="50" charset="-128"/>
                        </a:rPr>
                        <a:t>電子帳簿保存法オプション</a:t>
                      </a:r>
                      <a:endParaRPr kumimoji="1" lang="en-US" altLang="ja-JP"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電子帳簿保存法に則して対象書類の電子保存ができます。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メールサーバ</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大量配信にも対応できるメールサーバからメールを送信できるようになります。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502442"/>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IP</a:t>
                      </a:r>
                      <a:r>
                        <a:rPr kumimoji="1" lang="ja-JP" altLang="en-US" sz="1000" dirty="0">
                          <a:solidFill>
                            <a:schemeClr val="tx1"/>
                          </a:solidFill>
                          <a:latin typeface="+mn-lt"/>
                          <a:ea typeface="BIZ UDPゴシック" panose="020B0400000000000000" pitchFamily="50" charset="-128"/>
                        </a:rPr>
                        <a:t>アドレス制限</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ネットワーク単位でアクセス制限を設定できます。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楽楽明細</a:t>
                      </a: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ラクスが提供する別サービス「楽楽明細」と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2276425"/>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SSL</a:t>
                      </a:r>
                      <a:r>
                        <a:rPr kumimoji="1" lang="ja-JP" altLang="en-US" sz="1000" dirty="0">
                          <a:solidFill>
                            <a:schemeClr val="tx1"/>
                          </a:solidFill>
                          <a:latin typeface="+mn-lt"/>
                          <a:ea typeface="BIZ UDPゴシック" panose="020B0400000000000000" pitchFamily="50" charset="-128"/>
                        </a:rPr>
                        <a:t>クライアント認証</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パソコン単位でアクセス制限を設定できます。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楽楽</a:t>
                      </a:r>
                      <a:r>
                        <a:rPr kumimoji="1" lang="ja-JP" altLang="en-US" sz="1000" dirty="0">
                          <a:solidFill>
                            <a:schemeClr val="tx1"/>
                          </a:solidFill>
                          <a:latin typeface="+mn-lt"/>
                          <a:ea typeface="BIZ UDPゴシック" panose="020B0400000000000000" pitchFamily="50" charset="-128"/>
                        </a:rPr>
                        <a:t>精算」</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ラクスが提供する別サービス「楽楽精算」と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075150"/>
                  </a:ext>
                </a:extLst>
              </a:tr>
              <a:tr h="431092">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上限値拡張オプション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上限値を一段階、拡張できます。</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「メールディーラー」</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1000" dirty="0">
                          <a:latin typeface="+mn-lt"/>
                        </a:rPr>
                        <a:t>ラクスが提供する別サービス「メールディーラー」と</a:t>
                      </a:r>
                      <a:endParaRPr lang="en-US" altLang="ja-JP" sz="1000" dirty="0">
                        <a:latin typeface="+mn-lt"/>
                      </a:endParaRPr>
                    </a:p>
                    <a:p>
                      <a:pPr algn="l">
                        <a:lnSpc>
                          <a:spcPct val="120000"/>
                        </a:lnSpc>
                      </a:pPr>
                      <a:r>
                        <a:rPr lang="en-US" altLang="ja-JP" sz="1000" dirty="0">
                          <a:latin typeface="+mn-lt"/>
                        </a:rPr>
                        <a:t>API</a:t>
                      </a:r>
                      <a:r>
                        <a:rPr lang="ja-JP" altLang="en-US" sz="1000" dirty="0">
                          <a:latin typeface="+mn-lt"/>
                        </a:rPr>
                        <a:t>データ連携するためのオプションです。 </a:t>
                      </a: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8384337"/>
                  </a:ext>
                </a:extLst>
              </a:tr>
              <a:tr h="615190">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ライトユーザーライセンス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データ参照、登録、削除の操作のみ行うことができる</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ユーザーライセンスを</a:t>
                      </a:r>
                      <a:r>
                        <a:rPr kumimoji="1" lang="en-US" altLang="ja-JP" sz="1000" dirty="0">
                          <a:solidFill>
                            <a:schemeClr val="tx1"/>
                          </a:solidFill>
                          <a:latin typeface="+mn-lt"/>
                          <a:ea typeface="BIZ UDPゴシック" panose="020B0400000000000000" pitchFamily="50" charset="-128"/>
                        </a:rPr>
                        <a:t>100</a:t>
                      </a:r>
                      <a:r>
                        <a:rPr kumimoji="1" lang="ja-JP" altLang="en-US" sz="1000" dirty="0">
                          <a:solidFill>
                            <a:schemeClr val="tx1"/>
                          </a:solidFill>
                          <a:latin typeface="+mn-lt"/>
                          <a:ea typeface="BIZ UDPゴシック" panose="020B0400000000000000" pitchFamily="50" charset="-128"/>
                        </a:rPr>
                        <a:t>ユーザー分発行できます。</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「配配メール／クルメル」</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ラクスが提供する別サービス「配配メール／クルメル」と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940167"/>
                  </a:ext>
                </a:extLst>
              </a:tr>
              <a:tr h="431092">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添付ファイル暗号化</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「楽楽販売」</a:t>
                      </a:r>
                      <a:r>
                        <a:rPr kumimoji="1" lang="ja-JP" altLang="en-US" sz="1000" dirty="0">
                          <a:solidFill>
                            <a:schemeClr val="tx1"/>
                          </a:solidFill>
                          <a:latin typeface="+mn-lt"/>
                          <a:ea typeface="BIZ UDPゴシック" panose="020B0400000000000000" pitchFamily="50" charset="-128"/>
                        </a:rPr>
                        <a:t>」からのメール送信時に、</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添付ファイルを自動で暗号化します。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勘定奉行連携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勘定奉行連携用の</a:t>
                      </a:r>
                      <a:r>
                        <a:rPr kumimoji="1" lang="en-US" altLang="ja-JP" sz="1000" dirty="0">
                          <a:solidFill>
                            <a:schemeClr val="tx1"/>
                          </a:solidFill>
                          <a:latin typeface="+mn-lt"/>
                          <a:ea typeface="BIZ UDPゴシック" panose="020B0400000000000000" pitchFamily="50" charset="-128"/>
                        </a:rPr>
                        <a:t>CSV</a:t>
                      </a:r>
                      <a:r>
                        <a:rPr kumimoji="1" lang="ja-JP" altLang="en-US" sz="1000" dirty="0">
                          <a:solidFill>
                            <a:schemeClr val="tx1"/>
                          </a:solidFill>
                          <a:latin typeface="+mn-lt"/>
                          <a:ea typeface="BIZ UDPゴシック" panose="020B0400000000000000" pitchFamily="50" charset="-128"/>
                        </a:rPr>
                        <a:t>データ出力が可能になります。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1724060"/>
                  </a:ext>
                </a:extLst>
              </a:tr>
              <a:tr h="275957">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ディスク容量（</a:t>
                      </a:r>
                      <a:r>
                        <a:rPr kumimoji="1" lang="en-US" altLang="ja-JP" sz="1000" dirty="0">
                          <a:solidFill>
                            <a:schemeClr val="tx1"/>
                          </a:solidFill>
                          <a:latin typeface="+mn-lt"/>
                          <a:ea typeface="BIZ UDPゴシック" panose="020B0400000000000000" pitchFamily="50" charset="-128"/>
                        </a:rPr>
                        <a:t>GB</a:t>
                      </a:r>
                      <a:r>
                        <a:rPr kumimoji="1" lang="ja-JP" altLang="en-US" sz="1000" dirty="0">
                          <a:solidFill>
                            <a:schemeClr val="tx1"/>
                          </a:solidFill>
                          <a:latin typeface="+mn-lt"/>
                          <a:ea typeface="BIZ UDPゴシック" panose="020B0400000000000000" pitchFamily="50" charset="-128"/>
                        </a:rPr>
                        <a:t>）追加</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1000" dirty="0">
                          <a:latin typeface="+mn-lt"/>
                        </a:rPr>
                        <a:t>データおよびファイルの保存容量を追加できます。</a:t>
                      </a: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35000"/>
                        </a:lnSpc>
                      </a:pPr>
                      <a:r>
                        <a:rPr kumimoji="1" lang="en-US" altLang="ja-JP" sz="1000" dirty="0" err="1">
                          <a:solidFill>
                            <a:schemeClr val="tx1"/>
                          </a:solidFill>
                          <a:latin typeface="+mn-lt"/>
                          <a:ea typeface="BIZ UDPゴシック" panose="020B0400000000000000" pitchFamily="50" charset="-128"/>
                        </a:rPr>
                        <a:t>freee</a:t>
                      </a:r>
                      <a:r>
                        <a:rPr kumimoji="1" lang="ja-JP"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1" lang="en-US" altLang="ja-JP" sz="1000" dirty="0" err="1">
                          <a:solidFill>
                            <a:schemeClr val="tx1"/>
                          </a:solidFill>
                          <a:latin typeface="+mn-lt"/>
                          <a:ea typeface="BIZ UDPゴシック" panose="020B0400000000000000" pitchFamily="50" charset="-128"/>
                        </a:rPr>
                        <a:t>freee</a:t>
                      </a:r>
                      <a:r>
                        <a:rPr kumimoji="1" lang="ja-JP" altLang="en-US" sz="1000" dirty="0">
                          <a:solidFill>
                            <a:schemeClr val="tx1"/>
                          </a:solidFill>
                          <a:latin typeface="+mn-lt"/>
                          <a:ea typeface="BIZ UDPゴシック" panose="020B0400000000000000" pitchFamily="50" charset="-128"/>
                        </a:rPr>
                        <a:t>とのデータ連携のための</a:t>
                      </a: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設定画面が利用できます。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787097"/>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他システムとのデータ連携のための</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設定が利用可能となります。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クラウドサイン連携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電子契約サービスのクラウドサインに書類を連携し</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契約締結することができます。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052099"/>
                  </a:ext>
                </a:extLst>
              </a:tr>
              <a:tr h="275957">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メールボックス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外部からの定型メールを解析し、レコード登録できます。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34405"/>
                  </a:ext>
                </a:extLst>
              </a:tr>
            </a:tbl>
          </a:graphicData>
        </a:graphic>
      </p:graphicFrame>
    </p:spTree>
    <p:extLst>
      <p:ext uri="{BB962C8B-B14F-4D97-AF65-F5344CB8AC3E}">
        <p14:creationId xmlns:p14="http://schemas.microsoft.com/office/powerpoint/2010/main" val="134594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B3CBC-EFC0-AD82-E2C8-77111CF5E1B5}"/>
              </a:ext>
            </a:extLst>
          </p:cNvPr>
          <p:cNvSpPr>
            <a:spLocks noGrp="1"/>
          </p:cNvSpPr>
          <p:nvPr>
            <p:ph type="title"/>
          </p:nvPr>
        </p:nvSpPr>
        <p:spPr/>
        <p:txBody>
          <a:bodyPr/>
          <a:lstStyle/>
          <a:p>
            <a:r>
              <a:rPr kumimoji="1" lang="ja-JP" altLang="en-US" dirty="0"/>
              <a:t>学習資料</a:t>
            </a:r>
          </a:p>
        </p:txBody>
      </p:sp>
      <p:sp>
        <p:nvSpPr>
          <p:cNvPr id="3" name="コンテンツ プレースホルダー 2">
            <a:extLst>
              <a:ext uri="{FF2B5EF4-FFF2-40B4-BE49-F238E27FC236}">
                <a16:creationId xmlns:a16="http://schemas.microsoft.com/office/drawing/2014/main" id="{8693ECD3-193C-5BCB-DEEE-B4A9C8B1E62E}"/>
              </a:ext>
            </a:extLst>
          </p:cNvPr>
          <p:cNvSpPr>
            <a:spLocks noGrp="1"/>
          </p:cNvSpPr>
          <p:nvPr>
            <p:ph sz="half" idx="1"/>
          </p:nvPr>
        </p:nvSpPr>
        <p:spPr/>
        <p:txBody>
          <a:bodyPr/>
          <a:lstStyle/>
          <a:p>
            <a:pPr marL="0" indent="0">
              <a:buNone/>
            </a:pPr>
            <a:r>
              <a:rPr lang="zh-TW" altLang="en-US" dirty="0"/>
              <a:t>「楽楽販売」</a:t>
            </a:r>
            <a:r>
              <a:rPr lang="ja-JP" altLang="en-US" dirty="0"/>
              <a:t>の運用保守を行う上で、基本的な知識を学習するためのマニュアル一覧です。</a:t>
            </a:r>
            <a:endParaRPr lang="en-US" altLang="ja-JP" dirty="0"/>
          </a:p>
          <a:p>
            <a:pPr marL="0" indent="0">
              <a:buNone/>
            </a:pPr>
            <a:r>
              <a:rPr lang="ja-JP" altLang="en-US" dirty="0"/>
              <a:t>（サクセスナビのアカウント作成後、閲覧可能です）</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動画マニュアル</a:t>
            </a:r>
            <a:r>
              <a:rPr lang="en-US" altLang="ja-JP" dirty="0"/>
              <a:t>】</a:t>
            </a:r>
            <a:r>
              <a:rPr lang="ja-JP" altLang="en-US" dirty="0"/>
              <a:t>画面構成について（</a:t>
            </a:r>
            <a:r>
              <a:rPr lang="en-US" altLang="ja-JP" dirty="0">
                <a:hlinkClick r:id="rId3"/>
              </a:rPr>
              <a:t>https://success-navi.rakurakuhanbai.jp/manual/detail/1045</a:t>
            </a:r>
            <a:r>
              <a:rPr lang="ja-JP" altLang="en-US" dirty="0"/>
              <a:t>）</a:t>
            </a:r>
            <a:endParaRPr lang="en-US" altLang="ja-JP" dirty="0"/>
          </a:p>
          <a:p>
            <a:pPr marL="0" indent="0">
              <a:buNone/>
            </a:pPr>
            <a:r>
              <a:rPr lang="ja-JP" altLang="en-US" dirty="0"/>
              <a:t>　└まずは、</a:t>
            </a:r>
            <a:r>
              <a:rPr lang="zh-TW" altLang="en-US" dirty="0"/>
              <a:t>「楽楽販売」</a:t>
            </a:r>
            <a:r>
              <a:rPr lang="ja-JP" altLang="en-US" dirty="0"/>
              <a:t>の構成要素について理解しましょう。</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構築の進め方</a:t>
            </a:r>
            <a:r>
              <a:rPr lang="en-US" altLang="ja-JP" dirty="0"/>
              <a:t>】</a:t>
            </a:r>
            <a:r>
              <a:rPr lang="ja-JP" altLang="en-US" dirty="0"/>
              <a:t>（</a:t>
            </a:r>
            <a:r>
              <a:rPr lang="en-US" altLang="ja-JP" dirty="0"/>
              <a:t>STEP3</a:t>
            </a:r>
            <a:r>
              <a:rPr lang="ja-JP" altLang="en-US" dirty="0"/>
              <a:t>）データベース項目の設定（</a:t>
            </a:r>
            <a:r>
              <a:rPr lang="en-US" altLang="ja-JP" dirty="0">
                <a:hlinkClick r:id="rId4"/>
              </a:rPr>
              <a:t>https://success-navi.rakurakuhanbai.jp/manual/detail/1007</a:t>
            </a:r>
            <a:r>
              <a:rPr lang="ja-JP" altLang="en-US" dirty="0"/>
              <a:t>）</a:t>
            </a:r>
            <a:endParaRPr lang="en-US" altLang="ja-JP" dirty="0"/>
          </a:p>
          <a:p>
            <a:pPr marL="0" indent="0">
              <a:buNone/>
            </a:pPr>
            <a:r>
              <a:rPr lang="ja-JP" altLang="en-US" dirty="0"/>
              <a:t>　└「新しくこの情報も管理できるようにしたい</a:t>
            </a:r>
            <a:r>
              <a:rPr lang="en-US" altLang="ja-JP" dirty="0"/>
              <a:t>…</a:t>
            </a:r>
            <a:r>
              <a:rPr lang="ja-JP" altLang="en-US" dirty="0"/>
              <a:t>」という場合には、データベース項目の追加設定が必要になります。</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構築の進め方</a:t>
            </a:r>
            <a:r>
              <a:rPr lang="en-US" altLang="ja-JP" dirty="0"/>
              <a:t>】</a:t>
            </a:r>
            <a:r>
              <a:rPr lang="ja-JP" altLang="en-US" dirty="0"/>
              <a:t>（</a:t>
            </a:r>
            <a:r>
              <a:rPr lang="en-US" altLang="ja-JP" dirty="0"/>
              <a:t>STEP4</a:t>
            </a:r>
            <a:r>
              <a:rPr lang="ja-JP" altLang="en-US" dirty="0"/>
              <a:t>）自動処理の設定（</a:t>
            </a:r>
            <a:r>
              <a:rPr lang="en-US" altLang="ja-JP" dirty="0">
                <a:hlinkClick r:id="rId5"/>
              </a:rPr>
              <a:t>https://success-navi.rakurakuhanbai.jp/manual/detail/1008</a:t>
            </a:r>
            <a:r>
              <a:rPr lang="ja-JP" altLang="en-US" dirty="0"/>
              <a:t>）</a:t>
            </a:r>
            <a:endParaRPr lang="en-US" altLang="ja-JP" dirty="0"/>
          </a:p>
          <a:p>
            <a:pPr marL="0" indent="0">
              <a:buNone/>
            </a:pPr>
            <a:r>
              <a:rPr lang="ja-JP" altLang="en-US" dirty="0"/>
              <a:t>　└様々なルーチンワークを自動化させている機能です。</a:t>
            </a:r>
            <a:endParaRPr lang="en-US" altLang="ja-JP" dirty="0"/>
          </a:p>
          <a:p>
            <a:pPr marL="0" indent="0">
              <a:buNone/>
            </a:pPr>
            <a:r>
              <a:rPr lang="ja-JP" altLang="en-US" dirty="0"/>
              <a:t>　　 作成できる自動処理の数に制限はないため、新たに自動処理を作成していくことも可能です。</a:t>
            </a:r>
            <a:endParaRPr lang="en-US" altLang="ja-JP" dirty="0"/>
          </a:p>
          <a:p>
            <a:pPr marL="0" indent="0">
              <a:buNone/>
            </a:pPr>
            <a:r>
              <a:rPr lang="ja-JP" altLang="en-US" dirty="0"/>
              <a:t>　　 想定外のデータや操作により、エラーなどが発生する可能性もあるため、メンテナンスできるように理解を深めておきましょう。</a:t>
            </a:r>
            <a:endParaRPr lang="en-US" altLang="ja-JP" dirty="0"/>
          </a:p>
          <a:p>
            <a:pPr marL="0" indent="0">
              <a:buNone/>
            </a:pPr>
            <a:endParaRPr kumimoji="1" lang="en-US" altLang="ja-JP" dirty="0"/>
          </a:p>
          <a:p>
            <a:pPr marL="0" indent="0">
              <a:buNone/>
            </a:pPr>
            <a:r>
              <a:rPr kumimoji="1" lang="ja-JP" altLang="en-US" dirty="0"/>
              <a:t>・</a:t>
            </a:r>
            <a:r>
              <a:rPr lang="en-US" altLang="ja-JP" dirty="0"/>
              <a:t>【</a:t>
            </a:r>
            <a:r>
              <a:rPr lang="ja-JP" altLang="en-US" dirty="0"/>
              <a:t>構築の進め方</a:t>
            </a:r>
            <a:r>
              <a:rPr lang="en-US" altLang="ja-JP" dirty="0"/>
              <a:t>】</a:t>
            </a:r>
            <a:r>
              <a:rPr lang="ja-JP" altLang="en-US" dirty="0"/>
              <a:t>（</a:t>
            </a:r>
            <a:r>
              <a:rPr lang="en-US" altLang="ja-JP" dirty="0"/>
              <a:t>STEP8</a:t>
            </a:r>
            <a:r>
              <a:rPr lang="ja-JP" altLang="en-US" dirty="0"/>
              <a:t>）アクセス権の設定（</a:t>
            </a:r>
            <a:r>
              <a:rPr lang="en-US" altLang="ja-JP" dirty="0">
                <a:hlinkClick r:id="rId6"/>
              </a:rPr>
              <a:t>https://success-navi.rakurakuhanbai.jp/manual/detail/1012</a:t>
            </a:r>
            <a:r>
              <a:rPr lang="ja-JP" altLang="en-US" dirty="0"/>
              <a:t>）</a:t>
            </a:r>
            <a:endParaRPr lang="en-US" altLang="ja-JP" dirty="0"/>
          </a:p>
          <a:p>
            <a:pPr marL="0" indent="0">
              <a:buNone/>
            </a:pPr>
            <a:r>
              <a:rPr lang="ja-JP" altLang="en-US" dirty="0"/>
              <a:t>　└各ユーザーに何を見せ、何の操作を許可するかを細かく制御している機能です。</a:t>
            </a:r>
            <a:endParaRPr lang="en-US" altLang="ja-JP" dirty="0"/>
          </a:p>
          <a:p>
            <a:pPr marL="0" indent="0">
              <a:buNone/>
            </a:pPr>
            <a:endParaRPr lang="en-US" altLang="ja-JP" dirty="0"/>
          </a:p>
          <a:p>
            <a:pPr marL="0" indent="0">
              <a:buNone/>
            </a:pPr>
            <a:r>
              <a:rPr lang="ja-JP" altLang="en-US" dirty="0"/>
              <a:t>まずは上記に目を通し、時間があれば他のマニュアルも色々見てみましょう。　　 </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06228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76828-C27D-5D31-4C2A-F0F18E70F9A0}"/>
              </a:ext>
            </a:extLst>
          </p:cNvPr>
          <p:cNvSpPr>
            <a:spLocks noGrp="1"/>
          </p:cNvSpPr>
          <p:nvPr>
            <p:ph type="title"/>
          </p:nvPr>
        </p:nvSpPr>
        <p:spPr/>
        <p:txBody>
          <a:bodyPr/>
          <a:lstStyle/>
          <a:p>
            <a:pPr>
              <a:lnSpc>
                <a:spcPct val="120000"/>
              </a:lnSpc>
            </a:pPr>
            <a:r>
              <a:rPr kumimoji="1" lang="ja-JP" altLang="en-US" dirty="0"/>
              <a:t>目次</a:t>
            </a:r>
          </a:p>
        </p:txBody>
      </p:sp>
      <p:sp>
        <p:nvSpPr>
          <p:cNvPr id="4" name="Slide Number Placeholder 5">
            <a:extLst>
              <a:ext uri="{FF2B5EF4-FFF2-40B4-BE49-F238E27FC236}">
                <a16:creationId xmlns:a16="http://schemas.microsoft.com/office/drawing/2014/main" id="{0E37DC94-CCF9-4492-A3C8-F4786526E91A}"/>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2</a:t>
            </a:fld>
            <a:endParaRPr lang="en-GB"/>
          </a:p>
        </p:txBody>
      </p:sp>
      <p:sp>
        <p:nvSpPr>
          <p:cNvPr id="8" name="テキスト プレースホルダー 2">
            <a:extLst>
              <a:ext uri="{FF2B5EF4-FFF2-40B4-BE49-F238E27FC236}">
                <a16:creationId xmlns:a16="http://schemas.microsoft.com/office/drawing/2014/main" id="{94D4EFA8-0CF8-1104-3327-BC1C7F0E32F7}"/>
              </a:ext>
            </a:extLst>
          </p:cNvPr>
          <p:cNvSpPr>
            <a:spLocks noGrp="1"/>
          </p:cNvSpPr>
          <p:nvPr>
            <p:ph type="body" sz="quarter" idx="13"/>
          </p:nvPr>
        </p:nvSpPr>
        <p:spPr>
          <a:xfrm>
            <a:off x="479424" y="1313104"/>
            <a:ext cx="6696627" cy="4492384"/>
          </a:xfrm>
        </p:spPr>
        <p:txBody>
          <a:bodyPr tIns="0"/>
          <a:lstStyle/>
          <a:p>
            <a:pPr marL="360000" indent="-360000">
              <a:lnSpc>
                <a:spcPct val="140000"/>
              </a:lnSpc>
              <a:spcAft>
                <a:spcPts val="0"/>
              </a:spcAft>
            </a:pPr>
            <a:r>
              <a:rPr lang="zh-TW" altLang="en-US" dirty="0"/>
              <a:t>「楽楽販売」</a:t>
            </a:r>
            <a:r>
              <a:rPr lang="ja-JP" altLang="en-US" dirty="0"/>
              <a:t>とは</a:t>
            </a:r>
            <a:endParaRPr lang="en-US" altLang="ja-JP" dirty="0"/>
          </a:p>
          <a:p>
            <a:pPr marL="360000" indent="-360000">
              <a:lnSpc>
                <a:spcPct val="140000"/>
              </a:lnSpc>
              <a:spcAft>
                <a:spcPts val="0"/>
              </a:spcAft>
            </a:pPr>
            <a:r>
              <a:rPr lang="ja-JP" altLang="en-US" dirty="0"/>
              <a:t>基本情報</a:t>
            </a:r>
            <a:endParaRPr lang="en-US" altLang="ja-JP" dirty="0"/>
          </a:p>
          <a:p>
            <a:pPr marL="360000" indent="-360000">
              <a:lnSpc>
                <a:spcPct val="140000"/>
              </a:lnSpc>
              <a:spcAft>
                <a:spcPts val="0"/>
              </a:spcAft>
            </a:pPr>
            <a:r>
              <a:rPr lang="ja-JP" altLang="en-US" dirty="0"/>
              <a:t>サポート内容・問い合わせ方法</a:t>
            </a:r>
            <a:endParaRPr kumimoji="1" lang="ja-JP" altLang="en-US" dirty="0"/>
          </a:p>
          <a:p>
            <a:pPr marL="360000" indent="-360000">
              <a:lnSpc>
                <a:spcPct val="140000"/>
              </a:lnSpc>
              <a:spcAft>
                <a:spcPts val="0"/>
              </a:spcAft>
            </a:pPr>
            <a:r>
              <a:rPr lang="en-US" altLang="ja-JP" dirty="0"/>
              <a:t>DB</a:t>
            </a:r>
            <a:r>
              <a:rPr lang="ja-JP" altLang="en-US" dirty="0"/>
              <a:t>構成</a:t>
            </a:r>
            <a:endParaRPr kumimoji="1" lang="ja-JP" altLang="en-US" dirty="0"/>
          </a:p>
          <a:p>
            <a:pPr marL="360000" indent="-360000">
              <a:lnSpc>
                <a:spcPct val="140000"/>
              </a:lnSpc>
              <a:spcAft>
                <a:spcPts val="0"/>
              </a:spcAft>
            </a:pPr>
            <a:r>
              <a:rPr lang="ja-JP" altLang="en-US" dirty="0"/>
              <a:t>各</a:t>
            </a:r>
            <a:r>
              <a:rPr lang="en-US" altLang="ja-JP" dirty="0"/>
              <a:t>DB</a:t>
            </a:r>
            <a:r>
              <a:rPr lang="ja-JP" altLang="en-US" dirty="0"/>
              <a:t>の詳細</a:t>
            </a:r>
            <a:endParaRPr lang="en-US" altLang="ja-JP" dirty="0"/>
          </a:p>
          <a:p>
            <a:pPr marL="360000" indent="-360000">
              <a:lnSpc>
                <a:spcPct val="140000"/>
              </a:lnSpc>
              <a:spcAft>
                <a:spcPts val="0"/>
              </a:spcAft>
            </a:pPr>
            <a:r>
              <a:rPr kumimoji="1" lang="ja-JP" altLang="en-US" dirty="0"/>
              <a:t>メンテナンス</a:t>
            </a:r>
            <a:endParaRPr kumimoji="1" lang="en-US" altLang="ja-JP" dirty="0"/>
          </a:p>
          <a:p>
            <a:pPr marL="360000" indent="-360000">
              <a:lnSpc>
                <a:spcPct val="140000"/>
              </a:lnSpc>
              <a:spcAft>
                <a:spcPts val="0"/>
              </a:spcAft>
            </a:pPr>
            <a:r>
              <a:rPr lang="ja-JP" altLang="en-US" dirty="0"/>
              <a:t>導入背景／今後の展望</a:t>
            </a:r>
            <a:endParaRPr lang="en-US" altLang="ja-JP" dirty="0"/>
          </a:p>
          <a:p>
            <a:pPr marL="360000" indent="-360000">
              <a:lnSpc>
                <a:spcPct val="140000"/>
              </a:lnSpc>
              <a:spcAft>
                <a:spcPts val="0"/>
              </a:spcAft>
            </a:pPr>
            <a:r>
              <a:rPr kumimoji="1" lang="ja-JP" altLang="en-US" dirty="0"/>
              <a:t>オプション一覧（抜粋）</a:t>
            </a:r>
            <a:endParaRPr kumimoji="1" lang="en-US" altLang="ja-JP" dirty="0"/>
          </a:p>
          <a:p>
            <a:pPr marL="360000" indent="-360000">
              <a:lnSpc>
                <a:spcPct val="140000"/>
              </a:lnSpc>
              <a:spcAft>
                <a:spcPts val="0"/>
              </a:spcAft>
            </a:pPr>
            <a:r>
              <a:rPr lang="ja-JP" altLang="en-US" dirty="0"/>
              <a:t>学習資料</a:t>
            </a:r>
            <a:endParaRPr kumimoji="1" lang="en-US" altLang="ja-JP" dirty="0"/>
          </a:p>
          <a:p>
            <a:pPr marL="360000" indent="-360000">
              <a:lnSpc>
                <a:spcPct val="140000"/>
              </a:lnSpc>
              <a:spcAft>
                <a:spcPts val="0"/>
              </a:spcAft>
            </a:pPr>
            <a:endParaRPr kumimoji="1" lang="ja-JP" altLang="en-US" dirty="0"/>
          </a:p>
        </p:txBody>
      </p:sp>
    </p:spTree>
    <p:extLst>
      <p:ext uri="{BB962C8B-B14F-4D97-AF65-F5344CB8AC3E}">
        <p14:creationId xmlns:p14="http://schemas.microsoft.com/office/powerpoint/2010/main" val="29222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5AB58-A680-22B4-D97A-A1A1C4005359}"/>
              </a:ext>
            </a:extLst>
          </p:cNvPr>
          <p:cNvSpPr>
            <a:spLocks noGrp="1"/>
          </p:cNvSpPr>
          <p:nvPr>
            <p:ph type="title"/>
          </p:nvPr>
        </p:nvSpPr>
        <p:spPr/>
        <p:txBody>
          <a:bodyPr/>
          <a:lstStyle/>
          <a:p>
            <a:r>
              <a:rPr kumimoji="1" lang="zh-TW" altLang="en-US" dirty="0"/>
              <a:t>「楽楽販売」</a:t>
            </a:r>
            <a:r>
              <a:rPr kumimoji="1" lang="ja-JP" altLang="en-US" dirty="0"/>
              <a:t>とは</a:t>
            </a:r>
          </a:p>
        </p:txBody>
      </p:sp>
      <p:sp>
        <p:nvSpPr>
          <p:cNvPr id="5" name="Google Shape;286;p4">
            <a:extLst>
              <a:ext uri="{FF2B5EF4-FFF2-40B4-BE49-F238E27FC236}">
                <a16:creationId xmlns:a16="http://schemas.microsoft.com/office/drawing/2014/main" id="{46DD77D2-16DE-F833-9775-30DB3ECAC54E}"/>
              </a:ext>
            </a:extLst>
          </p:cNvPr>
          <p:cNvSpPr txBox="1">
            <a:spLocks/>
          </p:cNvSpPr>
          <p:nvPr/>
        </p:nvSpPr>
        <p:spPr>
          <a:xfrm>
            <a:off x="479425" y="1387569"/>
            <a:ext cx="8475004" cy="1525927"/>
          </a:xfrm>
          <a:prstGeom prst="rect">
            <a:avLst/>
          </a:prstGeom>
          <a:noFill/>
          <a:ln>
            <a:noFill/>
          </a:ln>
        </p:spPr>
        <p:txBody>
          <a:bodyPr spcFirstLastPara="1" vert="horz" wrap="square" lIns="80917" tIns="40447" rIns="80917" bIns="3960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BIZ UDPゴシック" panose="020B0400000000000000" pitchFamily="50" charset="-128"/>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BIZ UDPゴシック" panose="020B0400000000000000" pitchFamily="50" charset="-128"/>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BIZ UDPゴシック" panose="020B0400000000000000" pitchFamily="50" charset="-128"/>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BIZ UDPゴシック" panose="020B0400000000000000" pitchFamily="50" charset="-128"/>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BIZ UDPゴシック" panose="020B0400000000000000" pitchFamily="50" charset="-128"/>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9pPr>
          </a:lstStyle>
          <a:p>
            <a:pPr marL="0" indent="0">
              <a:buSzPts val="1200"/>
              <a:buNone/>
            </a:pPr>
            <a:r>
              <a:rPr lang="ja-JP" altLang="en-US" dirty="0"/>
              <a:t>「楽楽販売」は、業務フローにあわせた柔軟な構築が可能なクラウド型の販売管理システムです。</a:t>
            </a:r>
            <a:endParaRPr lang="en-US" altLang="ja-JP" dirty="0"/>
          </a:p>
          <a:p>
            <a:pPr marL="0" indent="0">
              <a:buSzPts val="1200"/>
              <a:buNone/>
            </a:pPr>
            <a:r>
              <a:rPr lang="ja-JP" altLang="en-US" dirty="0"/>
              <a:t>ノーコードでのカスタマイズ機能により、自社の運用の変化に合わせながら改修し運用続けることが可能です。帳票発行・資料送付といったルーチンワークを自動化することで、業務効率化・コスト削減を実現します。</a:t>
            </a:r>
            <a:endParaRPr lang="en-US" altLang="ja-JP" dirty="0"/>
          </a:p>
          <a:p>
            <a:pPr marL="0" indent="0">
              <a:buSzPts val="1200"/>
              <a:buNone/>
            </a:pPr>
            <a:endParaRPr lang="en-US" altLang="ja-JP" dirty="0"/>
          </a:p>
          <a:p>
            <a:pPr marL="0" indent="0">
              <a:buSzPts val="1200"/>
              <a:buNone/>
            </a:pPr>
            <a:r>
              <a:rPr lang="en-US" altLang="ja-JP" dirty="0"/>
              <a:t>※</a:t>
            </a:r>
            <a:r>
              <a:rPr lang="ja-JP" altLang="en-US" dirty="0"/>
              <a:t>パッケージ製品ではありません</a:t>
            </a:r>
            <a:endParaRPr lang="en-US" altLang="ja-JP" dirty="0"/>
          </a:p>
          <a:p>
            <a:pPr marL="0" indent="0">
              <a:buSzPts val="1200"/>
              <a:buNone/>
            </a:pPr>
            <a:endParaRPr lang="en-US" altLang="ja-JP" dirty="0"/>
          </a:p>
          <a:p>
            <a:pPr marL="0" indent="0">
              <a:buSzPts val="1200"/>
              <a:buNone/>
            </a:pPr>
            <a:endParaRPr lang="en-US" altLang="ja-JP" dirty="0"/>
          </a:p>
        </p:txBody>
      </p:sp>
      <p:sp>
        <p:nvSpPr>
          <p:cNvPr id="7" name="Google Shape;283;p9">
            <a:extLst>
              <a:ext uri="{FF2B5EF4-FFF2-40B4-BE49-F238E27FC236}">
                <a16:creationId xmlns:a16="http://schemas.microsoft.com/office/drawing/2014/main" id="{9182DC07-D79D-C2E5-8F27-D9DDEB81AA47}"/>
              </a:ext>
            </a:extLst>
          </p:cNvPr>
          <p:cNvSpPr/>
          <p:nvPr/>
        </p:nvSpPr>
        <p:spPr>
          <a:xfrm>
            <a:off x="1247419" y="3212399"/>
            <a:ext cx="2009470" cy="1464109"/>
          </a:xfrm>
          <a:prstGeom prst="rect">
            <a:avLst/>
          </a:prstGeom>
          <a:solidFill>
            <a:srgbClr val="FFF6F5"/>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8" name="Google Shape;284;p9">
            <a:extLst>
              <a:ext uri="{FF2B5EF4-FFF2-40B4-BE49-F238E27FC236}">
                <a16:creationId xmlns:a16="http://schemas.microsoft.com/office/drawing/2014/main" id="{31F79129-F202-1303-85D1-7A61F4013825}"/>
              </a:ext>
            </a:extLst>
          </p:cNvPr>
          <p:cNvSpPr/>
          <p:nvPr/>
        </p:nvSpPr>
        <p:spPr>
          <a:xfrm>
            <a:off x="6124388" y="3219263"/>
            <a:ext cx="2009470" cy="1457245"/>
          </a:xfrm>
          <a:prstGeom prst="rect">
            <a:avLst/>
          </a:prstGeom>
          <a:solidFill>
            <a:srgbClr val="FFF6F5"/>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9" name="Google Shape;288;p9">
            <a:extLst>
              <a:ext uri="{FF2B5EF4-FFF2-40B4-BE49-F238E27FC236}">
                <a16:creationId xmlns:a16="http://schemas.microsoft.com/office/drawing/2014/main" id="{2DC7F51D-F286-75BC-94A2-7A2ED6E1720E}"/>
              </a:ext>
            </a:extLst>
          </p:cNvPr>
          <p:cNvSpPr/>
          <p:nvPr/>
        </p:nvSpPr>
        <p:spPr>
          <a:xfrm>
            <a:off x="1239602" y="3482173"/>
            <a:ext cx="6900303" cy="1244420"/>
          </a:xfrm>
          <a:prstGeom prst="rect">
            <a:avLst/>
          </a:prstGeom>
          <a:no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0" name="Google Shape;289;p9">
            <a:extLst>
              <a:ext uri="{FF2B5EF4-FFF2-40B4-BE49-F238E27FC236}">
                <a16:creationId xmlns:a16="http://schemas.microsoft.com/office/drawing/2014/main" id="{E6175A39-2769-6FE5-FDEC-3CB3F9ED4F7F}"/>
              </a:ext>
            </a:extLst>
          </p:cNvPr>
          <p:cNvSpPr/>
          <p:nvPr/>
        </p:nvSpPr>
        <p:spPr>
          <a:xfrm>
            <a:off x="6245502" y="3501385"/>
            <a:ext cx="547378" cy="225175"/>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lt1"/>
                </a:solidFill>
                <a:latin typeface="BIZ UDPゴシック" panose="020B0400000000000000" pitchFamily="50" charset="-128"/>
                <a:ea typeface="BIZ UDPゴシック" panose="020B0400000000000000" pitchFamily="50" charset="-128"/>
                <a:sym typeface="Arial"/>
              </a:rPr>
              <a:t>受注</a:t>
            </a:r>
            <a:endParaRPr sz="9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1" name="Google Shape;290;p9">
            <a:extLst>
              <a:ext uri="{FF2B5EF4-FFF2-40B4-BE49-F238E27FC236}">
                <a16:creationId xmlns:a16="http://schemas.microsoft.com/office/drawing/2014/main" id="{C4DDDF17-8B4F-91D4-CC73-42ABA81433D3}"/>
              </a:ext>
            </a:extLst>
          </p:cNvPr>
          <p:cNvSpPr txBox="1"/>
          <p:nvPr/>
        </p:nvSpPr>
        <p:spPr>
          <a:xfrm>
            <a:off x="1302768" y="3211721"/>
            <a:ext cx="2017220"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複雑な金額計算</a:t>
            </a:r>
            <a:endParaRPr dirty="0">
              <a:latin typeface="BIZ UDPゴシック" panose="020B0400000000000000" pitchFamily="50" charset="-128"/>
              <a:ea typeface="BIZ UDPゴシック" panose="020B0400000000000000" pitchFamily="50" charset="-128"/>
            </a:endParaRPr>
          </a:p>
        </p:txBody>
      </p:sp>
      <p:sp>
        <p:nvSpPr>
          <p:cNvPr id="12" name="Google Shape;291;p9">
            <a:extLst>
              <a:ext uri="{FF2B5EF4-FFF2-40B4-BE49-F238E27FC236}">
                <a16:creationId xmlns:a16="http://schemas.microsoft.com/office/drawing/2014/main" id="{74D9059C-27A0-86FE-4322-7D623B77F4C5}"/>
              </a:ext>
            </a:extLst>
          </p:cNvPr>
          <p:cNvSpPr txBox="1"/>
          <p:nvPr/>
        </p:nvSpPr>
        <p:spPr>
          <a:xfrm>
            <a:off x="6144428" y="3207401"/>
            <a:ext cx="2009471"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収支管理</a:t>
            </a:r>
            <a:endParaRPr dirty="0">
              <a:latin typeface="BIZ UDPゴシック" panose="020B0400000000000000" pitchFamily="50" charset="-128"/>
              <a:ea typeface="BIZ UDPゴシック" panose="020B0400000000000000" pitchFamily="50" charset="-128"/>
            </a:endParaRPr>
          </a:p>
        </p:txBody>
      </p:sp>
      <p:sp>
        <p:nvSpPr>
          <p:cNvPr id="13" name="Google Shape;292;p9">
            <a:extLst>
              <a:ext uri="{FF2B5EF4-FFF2-40B4-BE49-F238E27FC236}">
                <a16:creationId xmlns:a16="http://schemas.microsoft.com/office/drawing/2014/main" id="{DD0FE87C-737E-249F-54EA-F44268D37E84}"/>
              </a:ext>
            </a:extLst>
          </p:cNvPr>
          <p:cNvSpPr/>
          <p:nvPr/>
        </p:nvSpPr>
        <p:spPr>
          <a:xfrm>
            <a:off x="1339157" y="3923720"/>
            <a:ext cx="845496" cy="217142"/>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月額請求</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4" name="Google Shape;293;p9">
            <a:extLst>
              <a:ext uri="{FF2B5EF4-FFF2-40B4-BE49-F238E27FC236}">
                <a16:creationId xmlns:a16="http://schemas.microsoft.com/office/drawing/2014/main" id="{3E5C8F8C-DDB6-5622-0297-4D8B61E63777}"/>
              </a:ext>
            </a:extLst>
          </p:cNvPr>
          <p:cNvSpPr/>
          <p:nvPr/>
        </p:nvSpPr>
        <p:spPr>
          <a:xfrm>
            <a:off x="1336273" y="4252477"/>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従量課金</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5" name="Google Shape;294;p9">
            <a:extLst>
              <a:ext uri="{FF2B5EF4-FFF2-40B4-BE49-F238E27FC236}">
                <a16:creationId xmlns:a16="http://schemas.microsoft.com/office/drawing/2014/main" id="{BD00517F-9C4B-334C-2B2C-1B81CB0E7207}"/>
              </a:ext>
            </a:extLst>
          </p:cNvPr>
          <p:cNvSpPr/>
          <p:nvPr/>
        </p:nvSpPr>
        <p:spPr>
          <a:xfrm>
            <a:off x="6734014" y="3790956"/>
            <a:ext cx="1187798" cy="501309"/>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複数原価</a:t>
            </a:r>
            <a:br>
              <a:rPr lang="ja-JP" sz="1350" dirty="0">
                <a:solidFill>
                  <a:srgbClr val="FFFFFF"/>
                </a:solidFill>
                <a:latin typeface="BIZ UDPゴシック" panose="020B0400000000000000" pitchFamily="50" charset="-128"/>
                <a:ea typeface="BIZ UDPゴシック" panose="020B0400000000000000" pitchFamily="50" charset="-128"/>
                <a:sym typeface="Arial"/>
              </a:rPr>
            </a:br>
            <a:r>
              <a:rPr lang="ja-JP" sz="900" dirty="0">
                <a:solidFill>
                  <a:srgbClr val="FFFFFF"/>
                </a:solidFill>
                <a:latin typeface="BIZ UDPゴシック" panose="020B0400000000000000" pitchFamily="50" charset="-128"/>
                <a:ea typeface="BIZ UDPゴシック" panose="020B0400000000000000" pitchFamily="50" charset="-128"/>
                <a:sym typeface="Arial"/>
              </a:rPr>
              <a:t>（発注／外注／工数／経費）</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6" name="Google Shape;295;p9">
            <a:extLst>
              <a:ext uri="{FF2B5EF4-FFF2-40B4-BE49-F238E27FC236}">
                <a16:creationId xmlns:a16="http://schemas.microsoft.com/office/drawing/2014/main" id="{FE7E923F-C995-EC62-B589-903EE3DB4B54}"/>
              </a:ext>
            </a:extLst>
          </p:cNvPr>
          <p:cNvSpPr/>
          <p:nvPr/>
        </p:nvSpPr>
        <p:spPr>
          <a:xfrm>
            <a:off x="1251227" y="4732771"/>
            <a:ext cx="2009470" cy="711554"/>
          </a:xfrm>
          <a:prstGeom prst="rect">
            <a:avLst/>
          </a:prstGeom>
          <a:noFill/>
          <a:ln w="12700" cap="flat" cmpd="sng">
            <a:solidFill>
              <a:srgbClr val="F2F2F2"/>
            </a:solidFill>
            <a:prstDash val="solid"/>
            <a:miter lim="800000"/>
            <a:headEnd type="none" w="sm" len="sm"/>
            <a:tailEnd type="none" w="sm" len="sm"/>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7" name="Google Shape;296;p9">
            <a:extLst>
              <a:ext uri="{FF2B5EF4-FFF2-40B4-BE49-F238E27FC236}">
                <a16:creationId xmlns:a16="http://schemas.microsoft.com/office/drawing/2014/main" id="{2C5F1220-5028-DAB5-7F2D-6497F5C23992}"/>
              </a:ext>
            </a:extLst>
          </p:cNvPr>
          <p:cNvSpPr/>
          <p:nvPr/>
        </p:nvSpPr>
        <p:spPr>
          <a:xfrm>
            <a:off x="3354775" y="3200854"/>
            <a:ext cx="2695575" cy="2243471"/>
          </a:xfrm>
          <a:prstGeom prst="rect">
            <a:avLst/>
          </a:prstGeom>
          <a:solidFill>
            <a:srgbClr val="FFF6F5"/>
          </a:solidFill>
          <a:ln>
            <a:noFill/>
          </a:ln>
        </p:spPr>
        <p:txBody>
          <a:bodyPr spcFirstLastPara="1" wrap="square" lIns="67500" tIns="67500" rIns="67500" bIns="67500" anchor="t" anchorCtr="0">
            <a:noAutofit/>
          </a:bodyPr>
          <a:lstStyle/>
          <a:p>
            <a:pPr marL="0" marR="0" lvl="0" indent="0" algn="ctr" rtl="0">
              <a:lnSpc>
                <a:spcPct val="120000"/>
              </a:lnSpc>
              <a:spcBef>
                <a:spcPts val="0"/>
              </a:spcBef>
              <a:spcAft>
                <a:spcPts val="0"/>
              </a:spcAft>
              <a:buNone/>
            </a:pPr>
            <a:endParaRPr sz="1200" b="1" dirty="0">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18" name="Google Shape;297;p9">
            <a:extLst>
              <a:ext uri="{FF2B5EF4-FFF2-40B4-BE49-F238E27FC236}">
                <a16:creationId xmlns:a16="http://schemas.microsoft.com/office/drawing/2014/main" id="{5E64610B-4778-70B2-EC07-E9EC9A030A62}"/>
              </a:ext>
            </a:extLst>
          </p:cNvPr>
          <p:cNvCxnSpPr>
            <a:stCxn id="47" idx="2"/>
            <a:endCxn id="54" idx="0"/>
          </p:cNvCxnSpPr>
          <p:nvPr/>
        </p:nvCxnSpPr>
        <p:spPr>
          <a:xfrm>
            <a:off x="4045987" y="3762305"/>
            <a:ext cx="2100" cy="1377900"/>
          </a:xfrm>
          <a:prstGeom prst="straightConnector1">
            <a:avLst/>
          </a:prstGeom>
          <a:noFill/>
          <a:ln w="12700" cap="flat" cmpd="sng">
            <a:solidFill>
              <a:schemeClr val="accent1"/>
            </a:solidFill>
            <a:prstDash val="solid"/>
            <a:miter lim="800000"/>
            <a:headEnd type="none" w="sm" len="sm"/>
            <a:tailEnd type="none" w="sm" len="sm"/>
          </a:ln>
        </p:spPr>
      </p:cxnSp>
      <p:cxnSp>
        <p:nvCxnSpPr>
          <p:cNvPr id="19" name="Google Shape;300;p9">
            <a:extLst>
              <a:ext uri="{FF2B5EF4-FFF2-40B4-BE49-F238E27FC236}">
                <a16:creationId xmlns:a16="http://schemas.microsoft.com/office/drawing/2014/main" id="{D7235D0D-FFBD-2734-D38A-7BF6F87F6166}"/>
              </a:ext>
            </a:extLst>
          </p:cNvPr>
          <p:cNvCxnSpPr>
            <a:stCxn id="48" idx="2"/>
            <a:endCxn id="50" idx="0"/>
          </p:cNvCxnSpPr>
          <p:nvPr/>
        </p:nvCxnSpPr>
        <p:spPr>
          <a:xfrm>
            <a:off x="5358044" y="4082846"/>
            <a:ext cx="0" cy="1049700"/>
          </a:xfrm>
          <a:prstGeom prst="straightConnector1">
            <a:avLst/>
          </a:prstGeom>
          <a:noFill/>
          <a:ln w="12700" cap="flat" cmpd="sng">
            <a:solidFill>
              <a:schemeClr val="accent1"/>
            </a:solidFill>
            <a:prstDash val="solid"/>
            <a:miter lim="800000"/>
            <a:headEnd type="none" w="sm" len="sm"/>
            <a:tailEnd type="none" w="sm" len="sm"/>
          </a:ln>
        </p:spPr>
      </p:cxnSp>
      <p:sp>
        <p:nvSpPr>
          <p:cNvPr id="20" name="Google Shape;303;p9">
            <a:extLst>
              <a:ext uri="{FF2B5EF4-FFF2-40B4-BE49-F238E27FC236}">
                <a16:creationId xmlns:a16="http://schemas.microsoft.com/office/drawing/2014/main" id="{79080502-5C4E-433F-C25B-824A2514002D}"/>
              </a:ext>
            </a:extLst>
          </p:cNvPr>
          <p:cNvSpPr/>
          <p:nvPr/>
        </p:nvSpPr>
        <p:spPr>
          <a:xfrm>
            <a:off x="1533412" y="4958527"/>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問合せ</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1" name="Google Shape;304;p9">
            <a:extLst>
              <a:ext uri="{FF2B5EF4-FFF2-40B4-BE49-F238E27FC236}">
                <a16:creationId xmlns:a16="http://schemas.microsoft.com/office/drawing/2014/main" id="{4427A185-5309-3AFF-D998-E84EEAED9F5C}"/>
              </a:ext>
            </a:extLst>
          </p:cNvPr>
          <p:cNvSpPr/>
          <p:nvPr/>
        </p:nvSpPr>
        <p:spPr>
          <a:xfrm>
            <a:off x="1533412" y="5202718"/>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案件進捗</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2" name="Google Shape;305;p9">
            <a:extLst>
              <a:ext uri="{FF2B5EF4-FFF2-40B4-BE49-F238E27FC236}">
                <a16:creationId xmlns:a16="http://schemas.microsoft.com/office/drawing/2014/main" id="{151506C9-4636-6FD8-58DB-B9236A3B26D3}"/>
              </a:ext>
            </a:extLst>
          </p:cNvPr>
          <p:cNvSpPr txBox="1"/>
          <p:nvPr/>
        </p:nvSpPr>
        <p:spPr>
          <a:xfrm>
            <a:off x="1239602" y="4721137"/>
            <a:ext cx="2017220" cy="1938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CRM／SFA</a:t>
            </a:r>
            <a:endParaRPr sz="1050" b="1"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3" name="Google Shape;306;p9">
            <a:extLst>
              <a:ext uri="{FF2B5EF4-FFF2-40B4-BE49-F238E27FC236}">
                <a16:creationId xmlns:a16="http://schemas.microsoft.com/office/drawing/2014/main" id="{BD78724E-F214-A7F0-4049-038C9D3DD621}"/>
              </a:ext>
            </a:extLst>
          </p:cNvPr>
          <p:cNvSpPr/>
          <p:nvPr/>
        </p:nvSpPr>
        <p:spPr>
          <a:xfrm>
            <a:off x="2312180" y="4959665"/>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契約</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4" name="Google Shape;307;p9">
            <a:extLst>
              <a:ext uri="{FF2B5EF4-FFF2-40B4-BE49-F238E27FC236}">
                <a16:creationId xmlns:a16="http://schemas.microsoft.com/office/drawing/2014/main" id="{ABFA88A1-0992-D149-D902-6F092B1E75EA}"/>
              </a:ext>
            </a:extLst>
          </p:cNvPr>
          <p:cNvSpPr/>
          <p:nvPr/>
        </p:nvSpPr>
        <p:spPr>
          <a:xfrm>
            <a:off x="2312180" y="5203073"/>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予実</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5" name="Google Shape;308;p9">
            <a:extLst>
              <a:ext uri="{FF2B5EF4-FFF2-40B4-BE49-F238E27FC236}">
                <a16:creationId xmlns:a16="http://schemas.microsoft.com/office/drawing/2014/main" id="{D30709C5-522A-1E9F-2C69-7D57CCAD87F2}"/>
              </a:ext>
            </a:extLst>
          </p:cNvPr>
          <p:cNvSpPr txBox="1"/>
          <p:nvPr/>
        </p:nvSpPr>
        <p:spPr>
          <a:xfrm>
            <a:off x="6108417" y="4721137"/>
            <a:ext cx="2009867" cy="1938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総務管理</a:t>
            </a:r>
            <a:endParaRPr dirty="0">
              <a:latin typeface="BIZ UDPゴシック" panose="020B0400000000000000" pitchFamily="50" charset="-128"/>
              <a:ea typeface="BIZ UDPゴシック" panose="020B0400000000000000" pitchFamily="50" charset="-128"/>
            </a:endParaRPr>
          </a:p>
        </p:txBody>
      </p:sp>
      <p:sp>
        <p:nvSpPr>
          <p:cNvPr id="26" name="Google Shape;309;p9">
            <a:extLst>
              <a:ext uri="{FF2B5EF4-FFF2-40B4-BE49-F238E27FC236}">
                <a16:creationId xmlns:a16="http://schemas.microsoft.com/office/drawing/2014/main" id="{463CEAA7-9C93-BF0E-DC8D-2112EFAE496D}"/>
              </a:ext>
            </a:extLst>
          </p:cNvPr>
          <p:cNvSpPr/>
          <p:nvPr/>
        </p:nvSpPr>
        <p:spPr>
          <a:xfrm>
            <a:off x="2306779" y="3922040"/>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分納</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27" name="Google Shape;310;p9">
            <a:extLst>
              <a:ext uri="{FF2B5EF4-FFF2-40B4-BE49-F238E27FC236}">
                <a16:creationId xmlns:a16="http://schemas.microsoft.com/office/drawing/2014/main" id="{F5574BE8-0280-B3E9-D964-7AB8470D0AA1}"/>
              </a:ext>
            </a:extLst>
          </p:cNvPr>
          <p:cNvCxnSpPr/>
          <p:nvPr/>
        </p:nvCxnSpPr>
        <p:spPr>
          <a:xfrm rot="10800000">
            <a:off x="770760" y="4451515"/>
            <a:ext cx="468842" cy="0"/>
          </a:xfrm>
          <a:prstGeom prst="straightConnector1">
            <a:avLst/>
          </a:prstGeom>
          <a:noFill/>
          <a:ln w="12700" cap="flat" cmpd="sng">
            <a:solidFill>
              <a:schemeClr val="accent1"/>
            </a:solidFill>
            <a:prstDash val="solid"/>
            <a:miter lim="800000"/>
            <a:headEnd type="none" w="sm" len="sm"/>
            <a:tailEnd type="triangle" w="med" len="med"/>
          </a:ln>
        </p:spPr>
      </p:cxnSp>
      <p:cxnSp>
        <p:nvCxnSpPr>
          <p:cNvPr id="28" name="Google Shape;311;p9">
            <a:extLst>
              <a:ext uri="{FF2B5EF4-FFF2-40B4-BE49-F238E27FC236}">
                <a16:creationId xmlns:a16="http://schemas.microsoft.com/office/drawing/2014/main" id="{99C691C8-0CA7-0CCA-2C3E-E1C767158324}"/>
              </a:ext>
            </a:extLst>
          </p:cNvPr>
          <p:cNvCxnSpPr/>
          <p:nvPr/>
        </p:nvCxnSpPr>
        <p:spPr>
          <a:xfrm>
            <a:off x="8139905" y="4451515"/>
            <a:ext cx="468842" cy="0"/>
          </a:xfrm>
          <a:prstGeom prst="straightConnector1">
            <a:avLst/>
          </a:prstGeom>
          <a:noFill/>
          <a:ln w="12700" cap="flat" cmpd="sng">
            <a:solidFill>
              <a:schemeClr val="accent1"/>
            </a:solidFill>
            <a:prstDash val="solid"/>
            <a:miter lim="800000"/>
            <a:headEnd type="none" w="sm" len="sm"/>
            <a:tailEnd type="triangle" w="med" len="med"/>
          </a:ln>
        </p:spPr>
      </p:cxnSp>
      <p:sp>
        <p:nvSpPr>
          <p:cNvPr id="29" name="Google Shape;312;p9">
            <a:extLst>
              <a:ext uri="{FF2B5EF4-FFF2-40B4-BE49-F238E27FC236}">
                <a16:creationId xmlns:a16="http://schemas.microsoft.com/office/drawing/2014/main" id="{5E104657-1D44-B03B-22AA-5C7856CF428D}"/>
              </a:ext>
            </a:extLst>
          </p:cNvPr>
          <p:cNvSpPr/>
          <p:nvPr/>
        </p:nvSpPr>
        <p:spPr>
          <a:xfrm>
            <a:off x="2298889" y="4252767"/>
            <a:ext cx="845496" cy="209144"/>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825" dirty="0">
                <a:solidFill>
                  <a:srgbClr val="FFFFFF"/>
                </a:solidFill>
                <a:latin typeface="BIZ UDPゴシック" panose="020B0400000000000000" pitchFamily="50" charset="-128"/>
                <a:ea typeface="BIZ UDPゴシック" panose="020B0400000000000000" pitchFamily="50" charset="-128"/>
                <a:sym typeface="Arial"/>
              </a:rPr>
              <a:t>分割請求・売上</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30" name="Google Shape;313;p9">
            <a:extLst>
              <a:ext uri="{FF2B5EF4-FFF2-40B4-BE49-F238E27FC236}">
                <a16:creationId xmlns:a16="http://schemas.microsoft.com/office/drawing/2014/main" id="{1DD7D167-5B5A-AB7F-D7BC-08990BD79788}"/>
              </a:ext>
            </a:extLst>
          </p:cNvPr>
          <p:cNvSpPr/>
          <p:nvPr/>
        </p:nvSpPr>
        <p:spPr>
          <a:xfrm>
            <a:off x="6381237" y="4958527"/>
            <a:ext cx="1472243"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申請・承認ワークフロー</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1" name="Google Shape;314;p9">
            <a:extLst>
              <a:ext uri="{FF2B5EF4-FFF2-40B4-BE49-F238E27FC236}">
                <a16:creationId xmlns:a16="http://schemas.microsoft.com/office/drawing/2014/main" id="{0172775E-294A-AEDE-0C18-FAE72F9323E6}"/>
              </a:ext>
            </a:extLst>
          </p:cNvPr>
          <p:cNvSpPr/>
          <p:nvPr/>
        </p:nvSpPr>
        <p:spPr>
          <a:xfrm>
            <a:off x="6381237" y="5198337"/>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社内資産</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2" name="Google Shape;315;p9">
            <a:extLst>
              <a:ext uri="{FF2B5EF4-FFF2-40B4-BE49-F238E27FC236}">
                <a16:creationId xmlns:a16="http://schemas.microsoft.com/office/drawing/2014/main" id="{351D618C-425C-6556-E1EF-1E954194FCEE}"/>
              </a:ext>
            </a:extLst>
          </p:cNvPr>
          <p:cNvSpPr/>
          <p:nvPr/>
        </p:nvSpPr>
        <p:spPr>
          <a:xfrm>
            <a:off x="7177378" y="5196469"/>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発注予算</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3" name="Google Shape;316;p9">
            <a:extLst>
              <a:ext uri="{FF2B5EF4-FFF2-40B4-BE49-F238E27FC236}">
                <a16:creationId xmlns:a16="http://schemas.microsoft.com/office/drawing/2014/main" id="{08067901-F427-6D86-AE49-1DDCD145784F}"/>
              </a:ext>
            </a:extLst>
          </p:cNvPr>
          <p:cNvSpPr/>
          <p:nvPr/>
        </p:nvSpPr>
        <p:spPr>
          <a:xfrm>
            <a:off x="1341655" y="3609262"/>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外貨レート</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34" name="Google Shape;317;p9">
            <a:extLst>
              <a:ext uri="{FF2B5EF4-FFF2-40B4-BE49-F238E27FC236}">
                <a16:creationId xmlns:a16="http://schemas.microsoft.com/office/drawing/2014/main" id="{B0949AEE-213C-3E36-7AB6-DA370046D410}"/>
              </a:ext>
            </a:extLst>
          </p:cNvPr>
          <p:cNvCxnSpPr>
            <a:stCxn id="51" idx="3"/>
            <a:endCxn id="48" idx="1"/>
          </p:cNvCxnSpPr>
          <p:nvPr/>
        </p:nvCxnSpPr>
        <p:spPr>
          <a:xfrm>
            <a:off x="4450987" y="3968903"/>
            <a:ext cx="502200" cy="0"/>
          </a:xfrm>
          <a:prstGeom prst="straightConnector1">
            <a:avLst/>
          </a:prstGeom>
          <a:noFill/>
          <a:ln w="12700" cap="flat" cmpd="sng">
            <a:solidFill>
              <a:schemeClr val="accent1"/>
            </a:solidFill>
            <a:prstDash val="solid"/>
            <a:miter lim="800000"/>
            <a:headEnd type="none" w="sm" len="sm"/>
            <a:tailEnd type="none" w="sm" len="sm"/>
          </a:ln>
        </p:spPr>
      </p:cxnSp>
      <p:sp>
        <p:nvSpPr>
          <p:cNvPr id="35" name="Google Shape;319;p9">
            <a:extLst>
              <a:ext uri="{FF2B5EF4-FFF2-40B4-BE49-F238E27FC236}">
                <a16:creationId xmlns:a16="http://schemas.microsoft.com/office/drawing/2014/main" id="{B8712BA7-2A1D-A9CC-079B-014237E1B29C}"/>
              </a:ext>
            </a:extLst>
          </p:cNvPr>
          <p:cNvSpPr/>
          <p:nvPr/>
        </p:nvSpPr>
        <p:spPr>
          <a:xfrm>
            <a:off x="6734016" y="4364110"/>
            <a:ext cx="1187796" cy="217142"/>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825" dirty="0">
                <a:solidFill>
                  <a:srgbClr val="FFFFFF"/>
                </a:solidFill>
                <a:latin typeface="BIZ UDPゴシック" panose="020B0400000000000000" pitchFamily="50" charset="-128"/>
                <a:ea typeface="BIZ UDPゴシック" panose="020B0400000000000000" pitchFamily="50" charset="-128"/>
                <a:sym typeface="Arial"/>
              </a:rPr>
              <a:t>複数発注・分割検収</a:t>
            </a:r>
            <a:endParaRPr sz="825"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36" name="Google Shape;320;p9">
            <a:extLst>
              <a:ext uri="{FF2B5EF4-FFF2-40B4-BE49-F238E27FC236}">
                <a16:creationId xmlns:a16="http://schemas.microsoft.com/office/drawing/2014/main" id="{DBCD254C-067D-E6BB-D179-19B734233F15}"/>
              </a:ext>
            </a:extLst>
          </p:cNvPr>
          <p:cNvSpPr/>
          <p:nvPr/>
        </p:nvSpPr>
        <p:spPr>
          <a:xfrm>
            <a:off x="2292535" y="3609262"/>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見積もり原価</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37" name="Google Shape;321;p9">
            <a:extLst>
              <a:ext uri="{FF2B5EF4-FFF2-40B4-BE49-F238E27FC236}">
                <a16:creationId xmlns:a16="http://schemas.microsoft.com/office/drawing/2014/main" id="{A05BD8BB-41E0-1E8C-301C-16E6F1017468}"/>
              </a:ext>
            </a:extLst>
          </p:cNvPr>
          <p:cNvCxnSpPr>
            <a:stCxn id="10" idx="2"/>
            <a:endCxn id="35" idx="1"/>
          </p:cNvCxnSpPr>
          <p:nvPr/>
        </p:nvCxnSpPr>
        <p:spPr>
          <a:xfrm rot="-5400000" flipH="1">
            <a:off x="6253541" y="3992210"/>
            <a:ext cx="746100" cy="214800"/>
          </a:xfrm>
          <a:prstGeom prst="bentConnector2">
            <a:avLst/>
          </a:prstGeom>
          <a:noFill/>
          <a:ln w="12700" cap="flat" cmpd="sng">
            <a:solidFill>
              <a:schemeClr val="accent1"/>
            </a:solidFill>
            <a:prstDash val="solid"/>
            <a:miter lim="800000"/>
            <a:headEnd type="none" w="sm" len="sm"/>
            <a:tailEnd type="none" w="sm" len="sm"/>
          </a:ln>
        </p:spPr>
      </p:cxnSp>
      <p:cxnSp>
        <p:nvCxnSpPr>
          <p:cNvPr id="39" name="Google Shape;322;p9">
            <a:extLst>
              <a:ext uri="{FF2B5EF4-FFF2-40B4-BE49-F238E27FC236}">
                <a16:creationId xmlns:a16="http://schemas.microsoft.com/office/drawing/2014/main" id="{0F1C4032-F05C-805E-8EE5-02F1578F48D5}"/>
              </a:ext>
            </a:extLst>
          </p:cNvPr>
          <p:cNvCxnSpPr>
            <a:stCxn id="10" idx="2"/>
            <a:endCxn id="15" idx="1"/>
          </p:cNvCxnSpPr>
          <p:nvPr/>
        </p:nvCxnSpPr>
        <p:spPr>
          <a:xfrm rot="-5400000" flipH="1">
            <a:off x="6469091" y="3776660"/>
            <a:ext cx="315000" cy="214800"/>
          </a:xfrm>
          <a:prstGeom prst="bentConnector2">
            <a:avLst/>
          </a:prstGeom>
          <a:noFill/>
          <a:ln w="12700" cap="flat" cmpd="sng">
            <a:solidFill>
              <a:schemeClr val="accent1"/>
            </a:solidFill>
            <a:prstDash val="solid"/>
            <a:miter lim="800000"/>
            <a:headEnd type="none" w="sm" len="sm"/>
            <a:tailEnd type="none" w="sm" len="sm"/>
          </a:ln>
        </p:spPr>
      </p:cxnSp>
      <p:sp>
        <p:nvSpPr>
          <p:cNvPr id="40" name="Google Shape;323;p9">
            <a:extLst>
              <a:ext uri="{FF2B5EF4-FFF2-40B4-BE49-F238E27FC236}">
                <a16:creationId xmlns:a16="http://schemas.microsoft.com/office/drawing/2014/main" id="{8F9FAB43-F204-F8F1-1806-51036FE26291}"/>
              </a:ext>
            </a:extLst>
          </p:cNvPr>
          <p:cNvSpPr txBox="1"/>
          <p:nvPr/>
        </p:nvSpPr>
        <p:spPr>
          <a:xfrm>
            <a:off x="3354775" y="3204986"/>
            <a:ext cx="2695575"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販売管理</a:t>
            </a:r>
            <a:endParaRPr dirty="0">
              <a:latin typeface="BIZ UDPゴシック" panose="020B0400000000000000" pitchFamily="50" charset="-128"/>
              <a:ea typeface="BIZ UDPゴシック" panose="020B0400000000000000" pitchFamily="50" charset="-128"/>
            </a:endParaRPr>
          </a:p>
        </p:txBody>
      </p:sp>
      <p:sp>
        <p:nvSpPr>
          <p:cNvPr id="41" name="Google Shape;324;p9">
            <a:extLst>
              <a:ext uri="{FF2B5EF4-FFF2-40B4-BE49-F238E27FC236}">
                <a16:creationId xmlns:a16="http://schemas.microsoft.com/office/drawing/2014/main" id="{36AFFB93-0A5C-BE05-6E75-B12101F8C2FD}"/>
              </a:ext>
            </a:extLst>
          </p:cNvPr>
          <p:cNvSpPr/>
          <p:nvPr/>
        </p:nvSpPr>
        <p:spPr>
          <a:xfrm>
            <a:off x="479425" y="3482174"/>
            <a:ext cx="291336" cy="1962151"/>
          </a:xfrm>
          <a:prstGeom prst="rect">
            <a:avLst/>
          </a:prstGeom>
          <a:solidFill>
            <a:srgbClr val="F6F6F6"/>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r>
              <a:rPr lang="ja-JP" sz="1050" dirty="0">
                <a:solidFill>
                  <a:schemeClr val="dk1"/>
                </a:solidFill>
                <a:latin typeface="BIZ UDPゴシック" panose="020B0400000000000000" pitchFamily="50" charset="-128"/>
                <a:ea typeface="BIZ UDPゴシック" panose="020B0400000000000000" pitchFamily="50" charset="-128"/>
                <a:sym typeface="Arial"/>
              </a:rPr>
              <a:t>顧客</a:t>
            </a:r>
            <a:endParaRPr dirty="0">
              <a:latin typeface="BIZ UDPゴシック" panose="020B0400000000000000" pitchFamily="50" charset="-128"/>
              <a:ea typeface="BIZ UDPゴシック" panose="020B0400000000000000" pitchFamily="50" charset="-128"/>
            </a:endParaRPr>
          </a:p>
        </p:txBody>
      </p:sp>
      <p:sp>
        <p:nvSpPr>
          <p:cNvPr id="42" name="Google Shape;325;p9">
            <a:extLst>
              <a:ext uri="{FF2B5EF4-FFF2-40B4-BE49-F238E27FC236}">
                <a16:creationId xmlns:a16="http://schemas.microsoft.com/office/drawing/2014/main" id="{70EACA7E-8266-92E7-E766-F2CC36A2B9AF}"/>
              </a:ext>
            </a:extLst>
          </p:cNvPr>
          <p:cNvSpPr/>
          <p:nvPr/>
        </p:nvSpPr>
        <p:spPr>
          <a:xfrm>
            <a:off x="8608747" y="3482174"/>
            <a:ext cx="295540" cy="1962151"/>
          </a:xfrm>
          <a:prstGeom prst="rect">
            <a:avLst/>
          </a:prstGeom>
          <a:solidFill>
            <a:srgbClr val="F6F6F6"/>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r>
              <a:rPr lang="ja-JP" sz="1050" dirty="0">
                <a:solidFill>
                  <a:schemeClr val="dk1"/>
                </a:solidFill>
                <a:latin typeface="BIZ UDPゴシック" panose="020B0400000000000000" pitchFamily="50" charset="-128"/>
                <a:ea typeface="BIZ UDPゴシック" panose="020B0400000000000000" pitchFamily="50" charset="-128"/>
                <a:sym typeface="Arial"/>
              </a:rPr>
              <a:t>発注先</a:t>
            </a:r>
            <a:endParaRPr dirty="0">
              <a:latin typeface="BIZ UDPゴシック" panose="020B0400000000000000" pitchFamily="50" charset="-128"/>
              <a:ea typeface="BIZ UDPゴシック" panose="020B0400000000000000" pitchFamily="50" charset="-128"/>
            </a:endParaRPr>
          </a:p>
        </p:txBody>
      </p:sp>
      <p:sp>
        <p:nvSpPr>
          <p:cNvPr id="43" name="Google Shape;326;p9">
            <a:extLst>
              <a:ext uri="{FF2B5EF4-FFF2-40B4-BE49-F238E27FC236}">
                <a16:creationId xmlns:a16="http://schemas.microsoft.com/office/drawing/2014/main" id="{9ACFEC5F-F361-E31A-DEA1-B5E8437AF60C}"/>
              </a:ext>
            </a:extLst>
          </p:cNvPr>
          <p:cNvSpPr/>
          <p:nvPr/>
        </p:nvSpPr>
        <p:spPr>
          <a:xfrm>
            <a:off x="3647777" y="5773140"/>
            <a:ext cx="2130150" cy="218905"/>
          </a:xfrm>
          <a:prstGeom prst="rect">
            <a:avLst/>
          </a:prstGeom>
          <a:solidFill>
            <a:srgbClr val="F6F6F6"/>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会計システム</a:t>
            </a:r>
            <a:endParaRPr sz="1050" b="1"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44" name="Google Shape;327;p9">
            <a:extLst>
              <a:ext uri="{FF2B5EF4-FFF2-40B4-BE49-F238E27FC236}">
                <a16:creationId xmlns:a16="http://schemas.microsoft.com/office/drawing/2014/main" id="{C7596DEB-29FB-8488-B467-2CE0178FB317}"/>
              </a:ext>
            </a:extLst>
          </p:cNvPr>
          <p:cNvSpPr/>
          <p:nvPr/>
        </p:nvSpPr>
        <p:spPr>
          <a:xfrm>
            <a:off x="6108815" y="4726593"/>
            <a:ext cx="2009470" cy="711554"/>
          </a:xfrm>
          <a:prstGeom prst="rect">
            <a:avLst/>
          </a:prstGeom>
          <a:noFill/>
          <a:ln w="12700" cap="flat" cmpd="sng">
            <a:solidFill>
              <a:srgbClr val="F2F2F2"/>
            </a:solidFill>
            <a:prstDash val="solid"/>
            <a:miter lim="800000"/>
            <a:headEnd type="none" w="sm" len="sm"/>
            <a:tailEnd type="none" w="sm" len="sm"/>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cxnSp>
        <p:nvCxnSpPr>
          <p:cNvPr id="45" name="Google Shape;328;p9">
            <a:extLst>
              <a:ext uri="{FF2B5EF4-FFF2-40B4-BE49-F238E27FC236}">
                <a16:creationId xmlns:a16="http://schemas.microsoft.com/office/drawing/2014/main" id="{182F7BCE-E263-A487-CA37-8E4721730AA1}"/>
              </a:ext>
            </a:extLst>
          </p:cNvPr>
          <p:cNvCxnSpPr>
            <a:stCxn id="54" idx="2"/>
            <a:endCxn id="43" idx="0"/>
          </p:cNvCxnSpPr>
          <p:nvPr/>
        </p:nvCxnSpPr>
        <p:spPr>
          <a:xfrm rot="-5400000" flipH="1">
            <a:off x="4178077" y="5238114"/>
            <a:ext cx="405000" cy="664800"/>
          </a:xfrm>
          <a:prstGeom prst="bentConnector3">
            <a:avLst>
              <a:gd name="adj1" fmla="val 50015"/>
            </a:avLst>
          </a:prstGeom>
          <a:noFill/>
          <a:ln w="12700" cap="flat" cmpd="sng">
            <a:solidFill>
              <a:schemeClr val="accent1"/>
            </a:solidFill>
            <a:prstDash val="solid"/>
            <a:miter lim="800000"/>
            <a:headEnd type="none" w="sm" len="sm"/>
            <a:tailEnd type="triangle" w="med" len="med"/>
          </a:ln>
        </p:spPr>
      </p:cxnSp>
      <p:cxnSp>
        <p:nvCxnSpPr>
          <p:cNvPr id="46" name="Google Shape;329;p9">
            <a:extLst>
              <a:ext uri="{FF2B5EF4-FFF2-40B4-BE49-F238E27FC236}">
                <a16:creationId xmlns:a16="http://schemas.microsoft.com/office/drawing/2014/main" id="{DE6C18FC-F7F5-06DE-3B0C-F01E9AE50833}"/>
              </a:ext>
            </a:extLst>
          </p:cNvPr>
          <p:cNvCxnSpPr/>
          <p:nvPr/>
        </p:nvCxnSpPr>
        <p:spPr>
          <a:xfrm flipH="1">
            <a:off x="4712744" y="5364142"/>
            <a:ext cx="645300" cy="206400"/>
          </a:xfrm>
          <a:prstGeom prst="bentConnector3">
            <a:avLst>
              <a:gd name="adj1" fmla="val -656"/>
            </a:avLst>
          </a:prstGeom>
          <a:noFill/>
          <a:ln w="12700" cap="flat" cmpd="sng">
            <a:solidFill>
              <a:schemeClr val="dk2"/>
            </a:solidFill>
            <a:prstDash val="solid"/>
            <a:miter lim="800000"/>
            <a:headEnd type="none" w="sm" len="sm"/>
            <a:tailEnd type="none" w="sm" len="sm"/>
          </a:ln>
        </p:spPr>
      </p:cxnSp>
      <p:sp>
        <p:nvSpPr>
          <p:cNvPr id="47" name="Google Shape;298;p9">
            <a:extLst>
              <a:ext uri="{FF2B5EF4-FFF2-40B4-BE49-F238E27FC236}">
                <a16:creationId xmlns:a16="http://schemas.microsoft.com/office/drawing/2014/main" id="{D2241283-1FF9-F2F6-7A7D-B4852CFED363}"/>
              </a:ext>
            </a:extLst>
          </p:cNvPr>
          <p:cNvSpPr/>
          <p:nvPr/>
        </p:nvSpPr>
        <p:spPr>
          <a:xfrm>
            <a:off x="3640987" y="3534419"/>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見積</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48" name="Google Shape;301;p9">
            <a:extLst>
              <a:ext uri="{FF2B5EF4-FFF2-40B4-BE49-F238E27FC236}">
                <a16:creationId xmlns:a16="http://schemas.microsoft.com/office/drawing/2014/main" id="{004A1857-E210-AA80-35CE-EDD98CA0B946}"/>
              </a:ext>
            </a:extLst>
          </p:cNvPr>
          <p:cNvSpPr/>
          <p:nvPr/>
        </p:nvSpPr>
        <p:spPr>
          <a:xfrm>
            <a:off x="4953044" y="3854960"/>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発注</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49" name="Google Shape;331;p9">
            <a:extLst>
              <a:ext uri="{FF2B5EF4-FFF2-40B4-BE49-F238E27FC236}">
                <a16:creationId xmlns:a16="http://schemas.microsoft.com/office/drawing/2014/main" id="{ED180026-FD46-295A-CB50-E0528E0462E0}"/>
              </a:ext>
            </a:extLst>
          </p:cNvPr>
          <p:cNvSpPr/>
          <p:nvPr/>
        </p:nvSpPr>
        <p:spPr>
          <a:xfrm>
            <a:off x="4956405" y="4559327"/>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仕入</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0" name="Google Shape;302;p9">
            <a:extLst>
              <a:ext uri="{FF2B5EF4-FFF2-40B4-BE49-F238E27FC236}">
                <a16:creationId xmlns:a16="http://schemas.microsoft.com/office/drawing/2014/main" id="{D51047FB-6001-89BB-574C-26EF4F0BDC06}"/>
              </a:ext>
            </a:extLst>
          </p:cNvPr>
          <p:cNvSpPr/>
          <p:nvPr/>
        </p:nvSpPr>
        <p:spPr>
          <a:xfrm>
            <a:off x="4953044" y="5132546"/>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支払</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1" name="Google Shape;318;p9">
            <a:extLst>
              <a:ext uri="{FF2B5EF4-FFF2-40B4-BE49-F238E27FC236}">
                <a16:creationId xmlns:a16="http://schemas.microsoft.com/office/drawing/2014/main" id="{734F3DE2-E79F-DBC3-B38F-1F80B00417D8}"/>
              </a:ext>
            </a:extLst>
          </p:cNvPr>
          <p:cNvSpPr/>
          <p:nvPr/>
        </p:nvSpPr>
        <p:spPr>
          <a:xfrm>
            <a:off x="3640987" y="3854960"/>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受注</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2" name="Google Shape;332;p9">
            <a:extLst>
              <a:ext uri="{FF2B5EF4-FFF2-40B4-BE49-F238E27FC236}">
                <a16:creationId xmlns:a16="http://schemas.microsoft.com/office/drawing/2014/main" id="{11D3A378-DA52-01C6-3B5D-AA28C70170CB}"/>
              </a:ext>
            </a:extLst>
          </p:cNvPr>
          <p:cNvSpPr/>
          <p:nvPr/>
        </p:nvSpPr>
        <p:spPr>
          <a:xfrm>
            <a:off x="3640987" y="4548487"/>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売上</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3" name="Google Shape;333;p9">
            <a:extLst>
              <a:ext uri="{FF2B5EF4-FFF2-40B4-BE49-F238E27FC236}">
                <a16:creationId xmlns:a16="http://schemas.microsoft.com/office/drawing/2014/main" id="{A1054E81-E787-639C-2B17-37C1BBBA8D04}"/>
              </a:ext>
            </a:extLst>
          </p:cNvPr>
          <p:cNvSpPr/>
          <p:nvPr/>
        </p:nvSpPr>
        <p:spPr>
          <a:xfrm>
            <a:off x="3640987" y="4301601"/>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納品</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4" name="Google Shape;299;p9">
            <a:extLst>
              <a:ext uri="{FF2B5EF4-FFF2-40B4-BE49-F238E27FC236}">
                <a16:creationId xmlns:a16="http://schemas.microsoft.com/office/drawing/2014/main" id="{C7DCC592-7798-C9D2-924A-776116878FF8}"/>
              </a:ext>
            </a:extLst>
          </p:cNvPr>
          <p:cNvSpPr/>
          <p:nvPr/>
        </p:nvSpPr>
        <p:spPr>
          <a:xfrm>
            <a:off x="3643177" y="5140128"/>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入金</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5" name="Google Shape;334;p9">
            <a:extLst>
              <a:ext uri="{FF2B5EF4-FFF2-40B4-BE49-F238E27FC236}">
                <a16:creationId xmlns:a16="http://schemas.microsoft.com/office/drawing/2014/main" id="{B721C28C-73FE-E39A-DEC7-324488B04A50}"/>
              </a:ext>
            </a:extLst>
          </p:cNvPr>
          <p:cNvSpPr/>
          <p:nvPr/>
        </p:nvSpPr>
        <p:spPr>
          <a:xfrm>
            <a:off x="3640987" y="4895291"/>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請求</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Tree>
    <p:extLst>
      <p:ext uri="{BB962C8B-B14F-4D97-AF65-F5344CB8AC3E}">
        <p14:creationId xmlns:p14="http://schemas.microsoft.com/office/powerpoint/2010/main" val="373486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FBFB-58B3-607C-1A45-813F222AEDB5}"/>
              </a:ext>
            </a:extLst>
          </p:cNvPr>
          <p:cNvSpPr>
            <a:spLocks noGrp="1"/>
          </p:cNvSpPr>
          <p:nvPr>
            <p:ph type="title"/>
          </p:nvPr>
        </p:nvSpPr>
        <p:spPr/>
        <p:txBody>
          <a:bodyPr/>
          <a:lstStyle/>
          <a:p>
            <a:r>
              <a:rPr kumimoji="1" lang="ja-JP" altLang="en-US" dirty="0"/>
              <a:t>基本情報</a:t>
            </a:r>
          </a:p>
        </p:txBody>
      </p:sp>
      <p:graphicFrame>
        <p:nvGraphicFramePr>
          <p:cNvPr id="4" name="コンテンツ プレースホルダー 3">
            <a:extLst>
              <a:ext uri="{FF2B5EF4-FFF2-40B4-BE49-F238E27FC236}">
                <a16:creationId xmlns:a16="http://schemas.microsoft.com/office/drawing/2014/main" id="{0B0175B9-6469-4A39-04C0-42D455F46516}"/>
              </a:ext>
            </a:extLst>
          </p:cNvPr>
          <p:cNvGraphicFramePr>
            <a:graphicFrameLocks noGrp="1"/>
          </p:cNvGraphicFramePr>
          <p:nvPr>
            <p:ph sz="half" idx="1"/>
            <p:extLst>
              <p:ext uri="{D42A27DB-BD31-4B8C-83A1-F6EECF244321}">
                <p14:modId xmlns:p14="http://schemas.microsoft.com/office/powerpoint/2010/main" val="372222510"/>
              </p:ext>
            </p:extLst>
          </p:nvPr>
        </p:nvGraphicFramePr>
        <p:xfrm>
          <a:off x="479425" y="1376362"/>
          <a:ext cx="11233150" cy="3976226"/>
        </p:xfrm>
        <a:graphic>
          <a:graphicData uri="http://schemas.openxmlformats.org/drawingml/2006/table">
            <a:tbl>
              <a:tblPr firstRow="1" bandRow="1">
                <a:tableStyleId>{5C22544A-7EE6-4342-B048-85BDC9FD1C3A}</a:tableStyleId>
              </a:tblPr>
              <a:tblGrid>
                <a:gridCol w="2787882">
                  <a:extLst>
                    <a:ext uri="{9D8B030D-6E8A-4147-A177-3AD203B41FA5}">
                      <a16:colId xmlns:a16="http://schemas.microsoft.com/office/drawing/2014/main" val="2247517562"/>
                    </a:ext>
                  </a:extLst>
                </a:gridCol>
                <a:gridCol w="8445268">
                  <a:extLst>
                    <a:ext uri="{9D8B030D-6E8A-4147-A177-3AD203B41FA5}">
                      <a16:colId xmlns:a16="http://schemas.microsoft.com/office/drawing/2014/main" val="3393076896"/>
                    </a:ext>
                  </a:extLst>
                </a:gridCol>
              </a:tblGrid>
              <a:tr h="565216">
                <a:tc>
                  <a:txBody>
                    <a:bodyPr/>
                    <a:lstStyle/>
                    <a:p>
                      <a:pPr algn="ctr">
                        <a:lnSpc>
                          <a:spcPct val="120000"/>
                        </a:lnSpc>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ログイン</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URL</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http</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198353662"/>
                  </a:ext>
                </a:extLst>
              </a:tr>
              <a:tr h="5652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課金開始日</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20</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●●年●月●日～</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208311586"/>
                  </a:ext>
                </a:extLst>
              </a:tr>
              <a:tr h="5652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契約プラン</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スタンダードプラン／プロプラン</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148559377"/>
                  </a:ext>
                </a:extLst>
              </a:tr>
              <a:tr h="5652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契約ユーザ数</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●ユーザ</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956826245"/>
                  </a:ext>
                </a:extLst>
              </a:tr>
              <a:tr h="56521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契約データベース数</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●データベース</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610471529"/>
                  </a:ext>
                </a:extLst>
              </a:tr>
              <a:tr h="57507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契約オプション</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・●●オプション</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・●●オプション</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276864958"/>
                  </a:ext>
                </a:extLst>
              </a:tr>
              <a:tr h="57507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導入時のサポート担当者</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●●さん　</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588227252"/>
                  </a:ext>
                </a:extLst>
              </a:tr>
            </a:tbl>
          </a:graphicData>
        </a:graphic>
      </p:graphicFrame>
      <p:sp>
        <p:nvSpPr>
          <p:cNvPr id="7" name="テキスト ボックス 6">
            <a:extLst>
              <a:ext uri="{FF2B5EF4-FFF2-40B4-BE49-F238E27FC236}">
                <a16:creationId xmlns:a16="http://schemas.microsoft.com/office/drawing/2014/main" id="{01AA2085-A4A3-8C21-CDBF-4B0CCAE15F2F}"/>
              </a:ext>
            </a:extLst>
          </p:cNvPr>
          <p:cNvSpPr txBox="1"/>
          <p:nvPr/>
        </p:nvSpPr>
        <p:spPr>
          <a:xfrm>
            <a:off x="479425" y="5558096"/>
            <a:ext cx="8176895" cy="496611"/>
          </a:xfrm>
          <a:prstGeom prst="rect">
            <a:avLst/>
          </a:prstGeom>
          <a:noFill/>
        </p:spPr>
        <p:txBody>
          <a:bodyPr wrap="square" lIns="0" tIns="0" rIns="0" bIns="0" rtlCol="0">
            <a:spAutoFit/>
          </a:bodyPr>
          <a:lstStyle/>
          <a:p>
            <a:pPr algn="l">
              <a:lnSpc>
                <a:spcPct val="135000"/>
              </a:lnSpc>
            </a:pPr>
            <a:r>
              <a:rPr kumimoji="1" lang="en-US" altLang="ja-JP" sz="1300" dirty="0"/>
              <a:t>※</a:t>
            </a:r>
            <a:r>
              <a:rPr kumimoji="1" lang="ja-JP" altLang="en-US" sz="1300" dirty="0"/>
              <a:t>最新の契約内容を確認したい、契約内容を変更したい、という場合には</a:t>
            </a:r>
            <a:endParaRPr kumimoji="1" lang="en-US" altLang="ja-JP" sz="1300" dirty="0"/>
          </a:p>
          <a:p>
            <a:pPr algn="l">
              <a:lnSpc>
                <a:spcPct val="135000"/>
              </a:lnSpc>
            </a:pPr>
            <a:r>
              <a:rPr kumimoji="1" lang="ja-JP" altLang="en-US" sz="1300" dirty="0"/>
              <a:t>　 サポートセンターまでお問合せください。（問い合わせ方法は次のページを参照）</a:t>
            </a:r>
          </a:p>
        </p:txBody>
      </p:sp>
    </p:spTree>
    <p:extLst>
      <p:ext uri="{BB962C8B-B14F-4D97-AF65-F5344CB8AC3E}">
        <p14:creationId xmlns:p14="http://schemas.microsoft.com/office/powerpoint/2010/main" val="25183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ADF99-B3AB-FBB9-CA12-CB869F0B6D17}"/>
              </a:ext>
            </a:extLst>
          </p:cNvPr>
          <p:cNvSpPr>
            <a:spLocks noGrp="1"/>
          </p:cNvSpPr>
          <p:nvPr>
            <p:ph type="title"/>
          </p:nvPr>
        </p:nvSpPr>
        <p:spPr/>
        <p:txBody>
          <a:bodyPr/>
          <a:lstStyle/>
          <a:p>
            <a:r>
              <a:rPr kumimoji="1" lang="ja-JP" altLang="en-US" dirty="0"/>
              <a:t>サポート内容・お問合せ方法</a:t>
            </a:r>
          </a:p>
        </p:txBody>
      </p:sp>
      <p:sp>
        <p:nvSpPr>
          <p:cNvPr id="3" name="コンテンツ プレースホルダー 2">
            <a:extLst>
              <a:ext uri="{FF2B5EF4-FFF2-40B4-BE49-F238E27FC236}">
                <a16:creationId xmlns:a16="http://schemas.microsoft.com/office/drawing/2014/main" id="{35BBD0A2-8FBD-7FE7-7BA9-51E821CA31C3}"/>
              </a:ext>
            </a:extLst>
          </p:cNvPr>
          <p:cNvSpPr>
            <a:spLocks noGrp="1"/>
          </p:cNvSpPr>
          <p:nvPr>
            <p:ph sz="half" idx="1"/>
          </p:nvPr>
        </p:nvSpPr>
        <p:spPr/>
        <p:txBody>
          <a:bodyPr/>
          <a:lstStyle/>
          <a:p>
            <a:pPr marL="0" indent="0">
              <a:buNone/>
            </a:pPr>
            <a:r>
              <a:rPr lang="ja-JP" altLang="en-US" dirty="0"/>
              <a:t>「楽楽販売」の設定方法や不具合、契約内容に関する相談などは、すべて</a:t>
            </a:r>
            <a:r>
              <a:rPr lang="zh-TW" altLang="en-US" dirty="0"/>
              <a:t>「楽楽販売」</a:t>
            </a:r>
            <a:r>
              <a:rPr lang="ja-JP" altLang="en-US" dirty="0"/>
              <a:t>サポートセンター宛に問い合わせてください。</a:t>
            </a:r>
            <a:endParaRPr lang="en-US" altLang="ja-JP" dirty="0"/>
          </a:p>
          <a:p>
            <a:pPr marL="0" indent="0">
              <a:buNone/>
            </a:pPr>
            <a:endParaRPr lang="en-US" altLang="ja-JP" dirty="0"/>
          </a:p>
          <a:p>
            <a:pPr marL="0" indent="0">
              <a:buNone/>
            </a:pPr>
            <a:r>
              <a:rPr lang="ja-JP" altLang="en-US" dirty="0"/>
              <a:t>▼サポート営業時間：平日 </a:t>
            </a:r>
            <a:r>
              <a:rPr lang="en-US" altLang="ja-JP" dirty="0"/>
              <a:t>9:30</a:t>
            </a:r>
            <a:r>
              <a:rPr lang="ja-JP" altLang="en-US" dirty="0"/>
              <a:t>～</a:t>
            </a:r>
            <a:r>
              <a:rPr lang="en-US" altLang="ja-JP" dirty="0"/>
              <a:t>17:00 (</a:t>
            </a:r>
            <a:r>
              <a:rPr lang="ja-JP" altLang="en-US" dirty="0"/>
              <a:t>土日祝日除く</a:t>
            </a:r>
            <a:r>
              <a:rPr lang="en-US" altLang="ja-JP" dirty="0"/>
              <a:t>)</a:t>
            </a:r>
          </a:p>
          <a:p>
            <a:pPr marL="0" indent="0">
              <a:buNone/>
            </a:pPr>
            <a:r>
              <a:rPr lang="ja-JP" altLang="en-US" dirty="0"/>
              <a:t>　電話番号：</a:t>
            </a:r>
            <a:r>
              <a:rPr lang="en-US" altLang="ja-JP" dirty="0"/>
              <a:t>050-2018-7771</a:t>
            </a:r>
          </a:p>
          <a:p>
            <a:pPr marL="0" indent="0">
              <a:buNone/>
            </a:pPr>
            <a:endParaRPr lang="en-US" altLang="ja-JP" dirty="0"/>
          </a:p>
          <a:p>
            <a:pPr marL="0" indent="0">
              <a:buNone/>
            </a:pPr>
            <a:r>
              <a:rPr lang="ja-JP" altLang="en-US" dirty="0"/>
              <a:t>▼サポートへの問合せ方法</a:t>
            </a:r>
            <a:endParaRPr lang="en-US" altLang="ja-JP" dirty="0"/>
          </a:p>
          <a:p>
            <a:pPr marL="0" indent="0">
              <a:buNone/>
            </a:pPr>
            <a:r>
              <a:rPr lang="ja-JP" altLang="en-US" dirty="0"/>
              <a:t>　サクセスナビ（</a:t>
            </a:r>
            <a:r>
              <a:rPr lang="en-US" altLang="ja-JP" dirty="0">
                <a:hlinkClick r:id="rId3"/>
              </a:rPr>
              <a:t>https://success-navi.rakurakuhanbai.jp</a:t>
            </a:r>
            <a:r>
              <a:rPr lang="ja-JP" altLang="en-US" dirty="0"/>
              <a:t>）というサイトから問い合わせします。</a:t>
            </a:r>
            <a:endParaRPr lang="en-US" altLang="ja-JP" dirty="0"/>
          </a:p>
          <a:p>
            <a:pPr marL="0" indent="0">
              <a:buNone/>
            </a:pPr>
            <a:r>
              <a:rPr lang="ja-JP" altLang="en-US" dirty="0"/>
              <a:t>　アカウントがない場合は、ここ（</a:t>
            </a:r>
            <a:r>
              <a:rPr lang="en-US" altLang="ja-JP" dirty="0">
                <a:hlinkClick r:id="rId4"/>
              </a:rPr>
              <a:t>https://success-navi.rakurakuhanbai.jp/welcome</a:t>
            </a:r>
            <a:r>
              <a:rPr lang="ja-JP" altLang="en-US" dirty="0"/>
              <a:t>）からアカウント登録が可能です。</a:t>
            </a:r>
            <a:endParaRPr lang="en-US" altLang="ja-JP" dirty="0"/>
          </a:p>
          <a:p>
            <a:pPr marL="0" indent="0">
              <a:buNone/>
            </a:pPr>
            <a:r>
              <a:rPr lang="ja-JP" altLang="en-US" dirty="0"/>
              <a:t>　</a:t>
            </a:r>
            <a:r>
              <a:rPr lang="en-US" altLang="ja-JP" dirty="0"/>
              <a:t>※</a:t>
            </a:r>
            <a:r>
              <a:rPr lang="ja-JP" altLang="en-US" dirty="0"/>
              <a:t>万が一うまくサクセスナビに登録・ログインできない場合には</a:t>
            </a:r>
            <a:endParaRPr lang="en-US" altLang="ja-JP" dirty="0"/>
          </a:p>
          <a:p>
            <a:pPr marL="0" indent="0">
              <a:buNone/>
            </a:pPr>
            <a:r>
              <a:rPr lang="ja-JP" altLang="en-US" dirty="0"/>
              <a:t>　　サポートセンターのアドレス（</a:t>
            </a:r>
            <a:r>
              <a:rPr lang="en-US" altLang="ja-JP" dirty="0">
                <a:hlinkClick r:id="rId5"/>
              </a:rPr>
              <a:t>rakurakuhanbai-support@cs.rakus.co.jp</a:t>
            </a:r>
            <a:r>
              <a:rPr lang="ja-JP" altLang="en-US" dirty="0"/>
              <a:t>）に直接問い合わせてください。</a:t>
            </a:r>
            <a:endParaRPr lang="en-US" altLang="ja-JP" dirty="0"/>
          </a:p>
          <a:p>
            <a:pPr marL="0" indent="0">
              <a:buNone/>
            </a:pPr>
            <a:endParaRPr lang="en-US" altLang="ja-JP" dirty="0"/>
          </a:p>
          <a:p>
            <a:pPr marL="0" indent="0">
              <a:buNone/>
            </a:pPr>
            <a:r>
              <a:rPr lang="ja-JP" altLang="en-US" dirty="0"/>
              <a:t>▼サポート内容</a:t>
            </a:r>
            <a:endParaRPr lang="en-US" altLang="ja-JP" dirty="0"/>
          </a:p>
          <a:p>
            <a:pPr marL="0" indent="0">
              <a:buNone/>
            </a:pPr>
            <a:r>
              <a:rPr lang="ja-JP" altLang="en-US" dirty="0"/>
              <a:t>　サポートの種類別の内容については下記のサクセスナビ上の記事を参照ください。</a:t>
            </a:r>
            <a:endParaRPr lang="en-US" altLang="ja-JP" dirty="0"/>
          </a:p>
          <a:p>
            <a:pPr marL="0" indent="0">
              <a:buNone/>
            </a:pPr>
            <a:r>
              <a:rPr lang="ja-JP" altLang="en-US" dirty="0"/>
              <a:t>　</a:t>
            </a:r>
            <a:r>
              <a:rPr lang="en-US" altLang="ja-JP" dirty="0">
                <a:hlinkClick r:id="rId6"/>
              </a:rPr>
              <a:t>https://success-navi.rakurakuhanbai.jp/news/detail/4009</a:t>
            </a:r>
            <a:endParaRPr lang="en-US" altLang="ja-JP" dirty="0"/>
          </a:p>
          <a:p>
            <a:pPr marL="0" indent="0">
              <a:buNone/>
            </a:pPr>
            <a:endParaRPr lang="en-US" altLang="ja-JP" dirty="0"/>
          </a:p>
          <a:p>
            <a:pPr marL="0" indent="0">
              <a:buNone/>
            </a:pPr>
            <a:r>
              <a:rPr lang="ja-JP" altLang="en-US" dirty="0"/>
              <a:t>　 ベーシックサポート中でも、オンライン</a:t>
            </a:r>
            <a:r>
              <a:rPr lang="en-US" altLang="ja-JP" dirty="0"/>
              <a:t>MTG</a:t>
            </a:r>
            <a:r>
              <a:rPr lang="ja-JP" altLang="en-US" dirty="0"/>
              <a:t>や電話でのサポートを希望の場合には、</a:t>
            </a:r>
            <a:endParaRPr lang="en-US" altLang="ja-JP" dirty="0"/>
          </a:p>
          <a:p>
            <a:pPr marL="0" indent="0">
              <a:buNone/>
            </a:pPr>
            <a:r>
              <a:rPr lang="ja-JP" altLang="en-US" dirty="0"/>
              <a:t>　 プレミアムサポート（有償）を申し込めば</a:t>
            </a:r>
            <a:r>
              <a:rPr lang="en-US" altLang="ja-JP" dirty="0"/>
              <a:t>1</a:t>
            </a:r>
            <a:r>
              <a:rPr lang="ja-JP" altLang="en-US" dirty="0"/>
              <a:t>か月単位で利用できます。</a:t>
            </a:r>
            <a:endParaRPr lang="en-US" altLang="ja-JP" dirty="0"/>
          </a:p>
          <a:p>
            <a:pPr marL="0" indent="0">
              <a:buNone/>
            </a:pPr>
            <a:r>
              <a:rPr lang="ja-JP" altLang="en-US" dirty="0"/>
              <a:t>　 プレミアムサポートの価格や、申込手続きなども、上記とサクセスナビから問い合わせることになります。</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br>
              <a:rPr lang="en-US" altLang="ja-JP" dirty="0"/>
            </a:br>
            <a:endParaRPr lang="en-US" altLang="ja-JP" dirty="0"/>
          </a:p>
        </p:txBody>
      </p:sp>
      <p:sp>
        <p:nvSpPr>
          <p:cNvPr id="4" name="吹き出し: 角を丸めた四角形 3">
            <a:extLst>
              <a:ext uri="{FF2B5EF4-FFF2-40B4-BE49-F238E27FC236}">
                <a16:creationId xmlns:a16="http://schemas.microsoft.com/office/drawing/2014/main" id="{D4357807-0C79-0D0D-C3C1-28C0E4FCB48D}"/>
              </a:ext>
            </a:extLst>
          </p:cNvPr>
          <p:cNvSpPr/>
          <p:nvPr/>
        </p:nvSpPr>
        <p:spPr>
          <a:xfrm>
            <a:off x="7440836" y="4304200"/>
            <a:ext cx="3688082" cy="1177439"/>
          </a:xfrm>
          <a:prstGeom prst="wedgeRoundRectCallout">
            <a:avLst>
              <a:gd name="adj1" fmla="val -58748"/>
              <a:gd name="adj2" fmla="val -5658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管理者の異動・退職が発生した際には</a:t>
            </a:r>
            <a:endParaRPr kumimoji="1" lang="en-US" altLang="ja-JP" sz="1300" dirty="0">
              <a:solidFill>
                <a:schemeClr val="tx1"/>
              </a:solidFill>
            </a:endParaRPr>
          </a:p>
          <a:p>
            <a:pPr>
              <a:lnSpc>
                <a:spcPct val="135000"/>
              </a:lnSpc>
            </a:pPr>
            <a:r>
              <a:rPr kumimoji="1" lang="ja-JP" altLang="en-US" sz="1300" dirty="0">
                <a:solidFill>
                  <a:schemeClr val="tx1"/>
                </a:solidFill>
                <a:hlinkClick r:id="rId7"/>
              </a:rPr>
              <a:t>こちら</a:t>
            </a:r>
            <a:r>
              <a:rPr kumimoji="1" lang="ja-JP" altLang="en-US" sz="1300" dirty="0">
                <a:solidFill>
                  <a:schemeClr val="tx1"/>
                </a:solidFill>
              </a:rPr>
              <a:t>のサクセスナビの記事をご確認ください</a:t>
            </a:r>
            <a:endParaRPr kumimoji="1" lang="en-US" altLang="ja-JP" sz="1300" dirty="0">
              <a:solidFill>
                <a:schemeClr val="tx1"/>
              </a:solidFill>
            </a:endParaRPr>
          </a:p>
        </p:txBody>
      </p:sp>
    </p:spTree>
    <p:extLst>
      <p:ext uri="{BB962C8B-B14F-4D97-AF65-F5344CB8AC3E}">
        <p14:creationId xmlns:p14="http://schemas.microsoft.com/office/powerpoint/2010/main" val="240102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3CA2C-2F48-B858-F867-C7F9B7489CE7}"/>
              </a:ext>
            </a:extLst>
          </p:cNvPr>
          <p:cNvSpPr>
            <a:spLocks noGrp="1"/>
          </p:cNvSpPr>
          <p:nvPr>
            <p:ph type="title"/>
          </p:nvPr>
        </p:nvSpPr>
        <p:spPr/>
        <p:txBody>
          <a:bodyPr/>
          <a:lstStyle/>
          <a:p>
            <a:r>
              <a:rPr kumimoji="1" lang="en-US" altLang="ja-JP" dirty="0"/>
              <a:t>DB</a:t>
            </a:r>
            <a:r>
              <a:rPr kumimoji="1" lang="ja-JP" altLang="en-US" dirty="0"/>
              <a:t>構成</a:t>
            </a:r>
          </a:p>
        </p:txBody>
      </p:sp>
      <p:sp>
        <p:nvSpPr>
          <p:cNvPr id="4" name="Google Shape;55;p2">
            <a:extLst>
              <a:ext uri="{FF2B5EF4-FFF2-40B4-BE49-F238E27FC236}">
                <a16:creationId xmlns:a16="http://schemas.microsoft.com/office/drawing/2014/main" id="{3404081D-6178-B6E7-D0F6-34CD4B4F4E52}"/>
              </a:ext>
            </a:extLst>
          </p:cNvPr>
          <p:cNvSpPr/>
          <p:nvPr/>
        </p:nvSpPr>
        <p:spPr>
          <a:xfrm>
            <a:off x="672606" y="2339055"/>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200" kern="0" dirty="0">
                <a:solidFill>
                  <a:srgbClr val="FFFFFF"/>
                </a:solidFill>
                <a:latin typeface="BIZ UDPゴシック" panose="020B0400000000000000" pitchFamily="50" charset="-128"/>
                <a:ea typeface="BIZ UDPゴシック" panose="020B0400000000000000" pitchFamily="50" charset="-128"/>
                <a:cs typeface="Arial"/>
                <a:sym typeface="Arial"/>
              </a:rPr>
              <a:t>顧客マスタ</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8" name="Google Shape;55;p2">
            <a:extLst>
              <a:ext uri="{FF2B5EF4-FFF2-40B4-BE49-F238E27FC236}">
                <a16:creationId xmlns:a16="http://schemas.microsoft.com/office/drawing/2014/main" id="{7827BB1D-1DF4-F282-233C-CD64F6D461EC}"/>
              </a:ext>
            </a:extLst>
          </p:cNvPr>
          <p:cNvSpPr/>
          <p:nvPr/>
        </p:nvSpPr>
        <p:spPr>
          <a:xfrm>
            <a:off x="479425" y="1397274"/>
            <a:ext cx="1466197" cy="505146"/>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マスタ類</a:t>
            </a:r>
            <a:endParaRPr kumimoji="0"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9" name="Google Shape;56;p2">
            <a:extLst>
              <a:ext uri="{FF2B5EF4-FFF2-40B4-BE49-F238E27FC236}">
                <a16:creationId xmlns:a16="http://schemas.microsoft.com/office/drawing/2014/main" id="{67669E9C-6AA5-7C07-43E9-5465A28E531E}"/>
              </a:ext>
            </a:extLst>
          </p:cNvPr>
          <p:cNvSpPr/>
          <p:nvPr/>
        </p:nvSpPr>
        <p:spPr>
          <a:xfrm>
            <a:off x="2781870" y="1378449"/>
            <a:ext cx="8930703" cy="52397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業務データベース</a:t>
            </a:r>
            <a:endParaRPr kumimoji="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1" name="Google Shape;55;p2">
            <a:extLst>
              <a:ext uri="{FF2B5EF4-FFF2-40B4-BE49-F238E27FC236}">
                <a16:creationId xmlns:a16="http://schemas.microsoft.com/office/drawing/2014/main" id="{47619281-4EBC-E6FB-5CD5-B7E6680E5A14}"/>
              </a:ext>
            </a:extLst>
          </p:cNvPr>
          <p:cNvSpPr/>
          <p:nvPr/>
        </p:nvSpPr>
        <p:spPr>
          <a:xfrm>
            <a:off x="3670908" y="2257217"/>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200" kern="0" dirty="0">
                <a:solidFill>
                  <a:srgbClr val="FFFFFF"/>
                </a:solidFill>
                <a:latin typeface="BIZ UDPゴシック" panose="020B0400000000000000" pitchFamily="50" charset="-128"/>
                <a:ea typeface="BIZ UDPゴシック" panose="020B0400000000000000" pitchFamily="50" charset="-128"/>
                <a:cs typeface="Arial"/>
                <a:sym typeface="Arial"/>
              </a:rPr>
              <a:t>見積管理</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2" name="Google Shape;55;p2">
            <a:extLst>
              <a:ext uri="{FF2B5EF4-FFF2-40B4-BE49-F238E27FC236}">
                <a16:creationId xmlns:a16="http://schemas.microsoft.com/office/drawing/2014/main" id="{37612FF1-C3EE-54CE-79B5-6C4D85BDC6DB}"/>
              </a:ext>
            </a:extLst>
          </p:cNvPr>
          <p:cNvSpPr/>
          <p:nvPr/>
        </p:nvSpPr>
        <p:spPr>
          <a:xfrm>
            <a:off x="3647219" y="3181922"/>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受注管理</a:t>
            </a:r>
          </a:p>
        </p:txBody>
      </p:sp>
      <p:sp>
        <p:nvSpPr>
          <p:cNvPr id="14" name="Google Shape;55;p2">
            <a:extLst>
              <a:ext uri="{FF2B5EF4-FFF2-40B4-BE49-F238E27FC236}">
                <a16:creationId xmlns:a16="http://schemas.microsoft.com/office/drawing/2014/main" id="{2D5A32DA-0519-6766-BA8E-A00FAE1D2489}"/>
              </a:ext>
            </a:extLst>
          </p:cNvPr>
          <p:cNvSpPr/>
          <p:nvPr/>
        </p:nvSpPr>
        <p:spPr>
          <a:xfrm>
            <a:off x="8135924" y="3143379"/>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発注管理</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 name="Google Shape;55;p2">
            <a:extLst>
              <a:ext uri="{FF2B5EF4-FFF2-40B4-BE49-F238E27FC236}">
                <a16:creationId xmlns:a16="http://schemas.microsoft.com/office/drawing/2014/main" id="{D5640CB7-C97E-E02E-07FF-35509320752D}"/>
              </a:ext>
            </a:extLst>
          </p:cNvPr>
          <p:cNvSpPr/>
          <p:nvPr/>
        </p:nvSpPr>
        <p:spPr>
          <a:xfrm>
            <a:off x="3670907" y="4145670"/>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請求管理</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9" name="Google Shape;55;p2">
            <a:extLst>
              <a:ext uri="{FF2B5EF4-FFF2-40B4-BE49-F238E27FC236}">
                <a16:creationId xmlns:a16="http://schemas.microsoft.com/office/drawing/2014/main" id="{9410146D-FDD7-F9A0-8D69-B51BFD7EF2D3}"/>
              </a:ext>
            </a:extLst>
          </p:cNvPr>
          <p:cNvSpPr/>
          <p:nvPr/>
        </p:nvSpPr>
        <p:spPr>
          <a:xfrm>
            <a:off x="3670907" y="5207039"/>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200" kern="0" dirty="0">
                <a:solidFill>
                  <a:srgbClr val="FFFFFF"/>
                </a:solidFill>
                <a:latin typeface="BIZ UDPゴシック" panose="020B0400000000000000" pitchFamily="50" charset="-128"/>
                <a:ea typeface="BIZ UDPゴシック" panose="020B0400000000000000" pitchFamily="50" charset="-128"/>
                <a:cs typeface="Arial"/>
                <a:sym typeface="Arial"/>
              </a:rPr>
              <a:t>入金</a:t>
            </a: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管理</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5" name="Google Shape;55;p2">
            <a:extLst>
              <a:ext uri="{FF2B5EF4-FFF2-40B4-BE49-F238E27FC236}">
                <a16:creationId xmlns:a16="http://schemas.microsoft.com/office/drawing/2014/main" id="{9948D4E8-9085-545C-6800-470783E2C258}"/>
              </a:ext>
            </a:extLst>
          </p:cNvPr>
          <p:cNvSpPr/>
          <p:nvPr/>
        </p:nvSpPr>
        <p:spPr>
          <a:xfrm>
            <a:off x="672606" y="3002916"/>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200" kern="0" dirty="0">
                <a:solidFill>
                  <a:srgbClr val="FFFFFF"/>
                </a:solidFill>
                <a:latin typeface="BIZ UDPゴシック" panose="020B0400000000000000" pitchFamily="50" charset="-128"/>
                <a:ea typeface="BIZ UDPゴシック" panose="020B0400000000000000" pitchFamily="50" charset="-128"/>
                <a:cs typeface="Arial"/>
                <a:sym typeface="Arial"/>
              </a:rPr>
              <a:t>商品</a:t>
            </a: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マスタ</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5" name="Google Shape;55;p2">
            <a:extLst>
              <a:ext uri="{FF2B5EF4-FFF2-40B4-BE49-F238E27FC236}">
                <a16:creationId xmlns:a16="http://schemas.microsoft.com/office/drawing/2014/main" id="{69202FDB-51F8-A195-325C-4ED0A48ADB0C}"/>
              </a:ext>
            </a:extLst>
          </p:cNvPr>
          <p:cNvSpPr/>
          <p:nvPr/>
        </p:nvSpPr>
        <p:spPr>
          <a:xfrm>
            <a:off x="8135924" y="4145670"/>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200" kern="0" dirty="0">
                <a:solidFill>
                  <a:srgbClr val="FFFFFF"/>
                </a:solidFill>
                <a:latin typeface="BIZ UDPゴシック" panose="020B0400000000000000" pitchFamily="50" charset="-128"/>
                <a:ea typeface="BIZ UDPゴシック" panose="020B0400000000000000" pitchFamily="50" charset="-128"/>
                <a:cs typeface="Arial"/>
                <a:sym typeface="Arial"/>
              </a:rPr>
              <a:t>支払</a:t>
            </a:r>
            <a:r>
              <a:rPr kumimoji="0" lang="ja-JP" altLang="en-US"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管理</a:t>
            </a:r>
            <a:endParaRPr kumimoji="0"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Tree>
    <p:extLst>
      <p:ext uri="{BB962C8B-B14F-4D97-AF65-F5344CB8AC3E}">
        <p14:creationId xmlns:p14="http://schemas.microsoft.com/office/powerpoint/2010/main" val="204078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C5170-1525-98BE-AC06-E66903760C23}"/>
              </a:ext>
            </a:extLst>
          </p:cNvPr>
          <p:cNvSpPr>
            <a:spLocks noGrp="1"/>
          </p:cNvSpPr>
          <p:nvPr>
            <p:ph type="title"/>
          </p:nvPr>
        </p:nvSpPr>
        <p:spPr/>
        <p:txBody>
          <a:bodyPr/>
          <a:lstStyle/>
          <a:p>
            <a:r>
              <a:rPr kumimoji="1" lang="ja-JP" altLang="en-US" dirty="0"/>
              <a:t>各</a:t>
            </a:r>
            <a:r>
              <a:rPr kumimoji="1" lang="en-US" altLang="ja-JP" dirty="0"/>
              <a:t>DB</a:t>
            </a:r>
            <a:r>
              <a:rPr kumimoji="1" lang="ja-JP" altLang="en-US" dirty="0"/>
              <a:t>の詳細</a:t>
            </a:r>
          </a:p>
        </p:txBody>
      </p:sp>
      <p:graphicFrame>
        <p:nvGraphicFramePr>
          <p:cNvPr id="4" name="コンテンツ プレースホルダー 3">
            <a:extLst>
              <a:ext uri="{FF2B5EF4-FFF2-40B4-BE49-F238E27FC236}">
                <a16:creationId xmlns:a16="http://schemas.microsoft.com/office/drawing/2014/main" id="{5FC14D3C-370B-15EB-5448-7AE2182A184E}"/>
              </a:ext>
            </a:extLst>
          </p:cNvPr>
          <p:cNvGraphicFramePr>
            <a:graphicFrameLocks noGrp="1"/>
          </p:cNvGraphicFramePr>
          <p:nvPr>
            <p:ph sz="half" idx="1"/>
            <p:extLst>
              <p:ext uri="{D42A27DB-BD31-4B8C-83A1-F6EECF244321}">
                <p14:modId xmlns:p14="http://schemas.microsoft.com/office/powerpoint/2010/main" val="1597637997"/>
              </p:ext>
            </p:extLst>
          </p:nvPr>
        </p:nvGraphicFramePr>
        <p:xfrm>
          <a:off x="479425" y="1376363"/>
          <a:ext cx="11233150" cy="4932360"/>
        </p:xfrm>
        <a:graphic>
          <a:graphicData uri="http://schemas.openxmlformats.org/drawingml/2006/table">
            <a:tbl>
              <a:tblPr firstRow="1" bandRow="1">
                <a:tableStyleId>{5C22544A-7EE6-4342-B048-85BDC9FD1C3A}</a:tableStyleId>
              </a:tblPr>
              <a:tblGrid>
                <a:gridCol w="1705226">
                  <a:extLst>
                    <a:ext uri="{9D8B030D-6E8A-4147-A177-3AD203B41FA5}">
                      <a16:colId xmlns:a16="http://schemas.microsoft.com/office/drawing/2014/main" val="4049420635"/>
                    </a:ext>
                  </a:extLst>
                </a:gridCol>
                <a:gridCol w="3031145">
                  <a:extLst>
                    <a:ext uri="{9D8B030D-6E8A-4147-A177-3AD203B41FA5}">
                      <a16:colId xmlns:a16="http://schemas.microsoft.com/office/drawing/2014/main" val="2082124808"/>
                    </a:ext>
                  </a:extLst>
                </a:gridCol>
                <a:gridCol w="2545453">
                  <a:extLst>
                    <a:ext uri="{9D8B030D-6E8A-4147-A177-3AD203B41FA5}">
                      <a16:colId xmlns:a16="http://schemas.microsoft.com/office/drawing/2014/main" val="975413318"/>
                    </a:ext>
                  </a:extLst>
                </a:gridCol>
                <a:gridCol w="1583141">
                  <a:extLst>
                    <a:ext uri="{9D8B030D-6E8A-4147-A177-3AD203B41FA5}">
                      <a16:colId xmlns:a16="http://schemas.microsoft.com/office/drawing/2014/main" val="1987944211"/>
                    </a:ext>
                  </a:extLst>
                </a:gridCol>
                <a:gridCol w="2368185">
                  <a:extLst>
                    <a:ext uri="{9D8B030D-6E8A-4147-A177-3AD203B41FA5}">
                      <a16:colId xmlns:a16="http://schemas.microsoft.com/office/drawing/2014/main" val="2044174998"/>
                    </a:ext>
                  </a:extLst>
                </a:gridCol>
              </a:tblGrid>
              <a:tr h="714556">
                <a:tc>
                  <a:txBody>
                    <a:bodyPr/>
                    <a:lstStyle/>
                    <a:p>
                      <a:pPr algn="ctr">
                        <a:lnSpc>
                          <a:spcPct val="120000"/>
                        </a:lnSpc>
                      </a:pPr>
                      <a:r>
                        <a:rPr kumimoji="1" lang="en-US" altLang="ja-JP" sz="1300" b="1" dirty="0">
                          <a:latin typeface="BIZ UDPゴシック" panose="020B0400000000000000" pitchFamily="50" charset="-128"/>
                          <a:ea typeface="BIZ UDPゴシック" panose="020B0400000000000000" pitchFamily="50" charset="-128"/>
                        </a:rPr>
                        <a:t>DB</a:t>
                      </a:r>
                      <a:r>
                        <a:rPr kumimoji="1" lang="ja-JP" altLang="en-US" sz="1300" b="1" dirty="0">
                          <a:latin typeface="BIZ UDPゴシック" panose="020B0400000000000000" pitchFamily="50" charset="-128"/>
                          <a:ea typeface="BIZ UDPゴシック" panose="020B0400000000000000" pitchFamily="50" charset="-128"/>
                        </a:rPr>
                        <a:t>名</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1" dirty="0">
                          <a:latin typeface="BIZ UDPゴシック" panose="020B0400000000000000" pitchFamily="50" charset="-128"/>
                          <a:ea typeface="BIZ UDPゴシック" panose="020B0400000000000000" pitchFamily="50" charset="-128"/>
                        </a:rPr>
                        <a:t>業務フロー内容</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設定している自動処理</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利用部署</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備考</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extLst>
                  <a:ext uri="{0D108BD9-81ED-4DB2-BD59-A6C34878D82A}">
                    <a16:rowId xmlns:a16="http://schemas.microsoft.com/office/drawing/2014/main" val="3766855417"/>
                  </a:ext>
                </a:extLst>
              </a:tr>
              <a:tr h="703239">
                <a:tc>
                  <a:txBody>
                    <a:bodyPr/>
                    <a:lstStyle/>
                    <a:p>
                      <a:pPr algn="ctr">
                        <a:lnSpc>
                          <a:spcPct val="120000"/>
                        </a:lnSpc>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037405228"/>
                  </a:ext>
                </a:extLst>
              </a:tr>
              <a:tr h="70291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725359129"/>
                  </a:ext>
                </a:extLst>
              </a:tr>
              <a:tr h="70291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156053611"/>
                  </a:ext>
                </a:extLst>
              </a:tr>
              <a:tr h="70291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61687832"/>
                  </a:ext>
                </a:extLst>
              </a:tr>
              <a:tr h="70291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853007117"/>
                  </a:ext>
                </a:extLst>
              </a:tr>
              <a:tr h="70291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2438044028"/>
                  </a:ext>
                </a:extLst>
              </a:tr>
            </a:tbl>
          </a:graphicData>
        </a:graphic>
      </p:graphicFrame>
    </p:spTree>
    <p:extLst>
      <p:ext uri="{BB962C8B-B14F-4D97-AF65-F5344CB8AC3E}">
        <p14:creationId xmlns:p14="http://schemas.microsoft.com/office/powerpoint/2010/main" val="129546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B30BB-D95C-FDAA-6BA6-F700860E4F7C}"/>
              </a:ext>
            </a:extLst>
          </p:cNvPr>
          <p:cNvSpPr>
            <a:spLocks noGrp="1"/>
          </p:cNvSpPr>
          <p:nvPr>
            <p:ph type="title"/>
          </p:nvPr>
        </p:nvSpPr>
        <p:spPr/>
        <p:txBody>
          <a:bodyPr/>
          <a:lstStyle/>
          <a:p>
            <a:r>
              <a:rPr kumimoji="1" lang="ja-JP" altLang="en-US" dirty="0"/>
              <a:t>メンテナンス</a:t>
            </a:r>
          </a:p>
        </p:txBody>
      </p:sp>
      <p:sp>
        <p:nvSpPr>
          <p:cNvPr id="3" name="コンテンツ プレースホルダー 2">
            <a:extLst>
              <a:ext uri="{FF2B5EF4-FFF2-40B4-BE49-F238E27FC236}">
                <a16:creationId xmlns:a16="http://schemas.microsoft.com/office/drawing/2014/main" id="{E3531B3A-F16D-660B-B980-434BD224BC11}"/>
              </a:ext>
            </a:extLst>
          </p:cNvPr>
          <p:cNvSpPr>
            <a:spLocks noGrp="1"/>
          </p:cNvSpPr>
          <p:nvPr>
            <p:ph sz="half" idx="1"/>
          </p:nvPr>
        </p:nvSpPr>
        <p:spPr/>
        <p:txBody>
          <a:bodyPr/>
          <a:lstStyle/>
          <a:p>
            <a:pPr marL="0" indent="0">
              <a:buNone/>
            </a:pPr>
            <a:r>
              <a:rPr lang="ja-JP" altLang="en-US" dirty="0"/>
              <a:t>管理ユーザ側で必要な</a:t>
            </a:r>
            <a:r>
              <a:rPr kumimoji="1" lang="ja-JP" altLang="en-US" dirty="0"/>
              <a:t>メンテナンス作業は以下です。</a:t>
            </a:r>
            <a:endParaRPr kumimoji="1" lang="en-US" altLang="ja-JP" dirty="0"/>
          </a:p>
          <a:p>
            <a:pPr marL="0" indent="0">
              <a:buNone/>
            </a:pPr>
            <a:endParaRPr lang="en-US" altLang="ja-JP" dirty="0"/>
          </a:p>
          <a:p>
            <a:pPr marL="0" indent="0">
              <a:buNone/>
            </a:pPr>
            <a:r>
              <a:rPr kumimoji="1" lang="ja-JP" altLang="en-US" dirty="0"/>
              <a:t>▼年次</a:t>
            </a:r>
            <a:endParaRPr kumimoji="1" lang="en-US" altLang="ja-JP" dirty="0"/>
          </a:p>
          <a:p>
            <a:pPr marL="0" indent="0">
              <a:buNone/>
            </a:pPr>
            <a:r>
              <a:rPr lang="ja-JP" altLang="en-US" dirty="0"/>
              <a:t>　・年度が替わるタイミングで、●●</a:t>
            </a:r>
            <a:r>
              <a:rPr lang="en-US" altLang="ja-JP" dirty="0"/>
              <a:t>DB</a:t>
            </a:r>
            <a:r>
              <a:rPr lang="ja-JP" altLang="en-US" dirty="0"/>
              <a:t>の●●の～～～～</a:t>
            </a:r>
            <a:endParaRPr lang="en-US" altLang="ja-JP" dirty="0"/>
          </a:p>
          <a:p>
            <a:pPr marL="0" indent="0">
              <a:buNone/>
            </a:pPr>
            <a:endParaRPr kumimoji="1" lang="en-US" altLang="ja-JP" dirty="0"/>
          </a:p>
          <a:p>
            <a:pPr marL="0" indent="0">
              <a:buNone/>
            </a:pPr>
            <a:r>
              <a:rPr lang="ja-JP" altLang="en-US" dirty="0"/>
              <a:t>▼月次</a:t>
            </a:r>
            <a:endParaRPr lang="en-US" altLang="ja-JP" dirty="0"/>
          </a:p>
          <a:p>
            <a:pPr marL="0" indent="0">
              <a:buNone/>
            </a:pPr>
            <a:r>
              <a:rPr kumimoji="1" lang="ja-JP" altLang="en-US" dirty="0"/>
              <a:t>　・毎月、締め終わったあと、●●</a:t>
            </a:r>
            <a:r>
              <a:rPr kumimoji="1" lang="en-US" altLang="ja-JP" dirty="0"/>
              <a:t>DB</a:t>
            </a:r>
            <a:r>
              <a:rPr kumimoji="1" lang="ja-JP" altLang="en-US" dirty="0"/>
              <a:t>の●●の～～～</a:t>
            </a:r>
            <a:endParaRPr kumimoji="1" lang="en-US" altLang="ja-JP" dirty="0"/>
          </a:p>
          <a:p>
            <a:pPr marL="0" indent="0">
              <a:buNone/>
            </a:pPr>
            <a:endParaRPr lang="en-US" altLang="ja-JP" dirty="0"/>
          </a:p>
          <a:p>
            <a:pPr marL="0" indent="0">
              <a:buNone/>
            </a:pPr>
            <a:r>
              <a:rPr lang="ja-JP" altLang="en-US" dirty="0"/>
              <a:t>▼随時</a:t>
            </a:r>
            <a:endParaRPr lang="en-US" altLang="ja-JP" dirty="0"/>
          </a:p>
          <a:p>
            <a:pPr marL="0" indent="0">
              <a:buNone/>
            </a:pPr>
            <a:r>
              <a:rPr lang="ja-JP" altLang="en-US" dirty="0"/>
              <a:t>　①入退社があったとき</a:t>
            </a:r>
            <a:endParaRPr lang="en-US" altLang="ja-JP" dirty="0"/>
          </a:p>
          <a:p>
            <a:pPr marL="0" indent="0">
              <a:buNone/>
            </a:pPr>
            <a:r>
              <a:rPr lang="ja-JP" altLang="en-US" dirty="0"/>
              <a:t>　　 </a:t>
            </a:r>
            <a:r>
              <a:rPr lang="zh-TW" altLang="en-US" dirty="0"/>
              <a:t>「楽楽販売」</a:t>
            </a:r>
            <a:r>
              <a:rPr lang="ja-JP" altLang="en-US" dirty="0"/>
              <a:t>の利用ユーザの増減があった場合には、ユーザの追加・削除が必要です。</a:t>
            </a:r>
            <a:endParaRPr lang="en-US" altLang="ja-JP" dirty="0"/>
          </a:p>
          <a:p>
            <a:pPr marL="0" indent="0">
              <a:buNone/>
            </a:pPr>
            <a:r>
              <a:rPr kumimoji="1" lang="ja-JP" altLang="en-US" dirty="0"/>
              <a:t>　　 </a:t>
            </a:r>
            <a:r>
              <a:rPr lang="ja-JP" altLang="en-US" dirty="0"/>
              <a:t>手順（サクセスナビの記事）：</a:t>
            </a:r>
            <a:r>
              <a:rPr lang="en-US" altLang="ja-JP" dirty="0">
                <a:hlinkClick r:id="rId3"/>
              </a:rPr>
              <a:t>https://success-navi.rakurakuhanbai.jp/manual/detail/1503</a:t>
            </a:r>
            <a:endParaRPr lang="en-US" altLang="ja-JP" dirty="0"/>
          </a:p>
          <a:p>
            <a:pPr marL="0" indent="0">
              <a:buNone/>
            </a:pPr>
            <a:r>
              <a:rPr kumimoji="1" lang="ja-JP" altLang="en-US" dirty="0"/>
              <a:t>　</a:t>
            </a:r>
            <a:endParaRPr lang="en-US" altLang="ja-JP" dirty="0"/>
          </a:p>
          <a:p>
            <a:pPr marL="0" indent="0">
              <a:buNone/>
            </a:pPr>
            <a:r>
              <a:rPr kumimoji="1" lang="ja-JP" altLang="en-US" dirty="0"/>
              <a:t>　②●●なとき～</a:t>
            </a:r>
            <a:endParaRPr kumimoji="1" lang="en-US" altLang="ja-JP" dirty="0"/>
          </a:p>
        </p:txBody>
      </p:sp>
    </p:spTree>
    <p:extLst>
      <p:ext uri="{BB962C8B-B14F-4D97-AF65-F5344CB8AC3E}">
        <p14:creationId xmlns:p14="http://schemas.microsoft.com/office/powerpoint/2010/main" val="263258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831E2F-9E4E-C387-82EA-45BF6AA2F75E}"/>
              </a:ext>
            </a:extLst>
          </p:cNvPr>
          <p:cNvSpPr>
            <a:spLocks noGrp="1"/>
          </p:cNvSpPr>
          <p:nvPr>
            <p:ph type="title"/>
          </p:nvPr>
        </p:nvSpPr>
        <p:spPr/>
        <p:txBody>
          <a:bodyPr/>
          <a:lstStyle/>
          <a:p>
            <a:r>
              <a:rPr lang="ja-JP" altLang="en-US" dirty="0"/>
              <a:t>導入背景／今後の展望</a:t>
            </a:r>
            <a:endParaRPr kumimoji="1" lang="ja-JP" altLang="en-US" dirty="0"/>
          </a:p>
        </p:txBody>
      </p:sp>
      <p:sp>
        <p:nvSpPr>
          <p:cNvPr id="3" name="コンテンツ プレースホルダー 2">
            <a:extLst>
              <a:ext uri="{FF2B5EF4-FFF2-40B4-BE49-F238E27FC236}">
                <a16:creationId xmlns:a16="http://schemas.microsoft.com/office/drawing/2014/main" id="{D4EF16F0-2DAD-968C-BCEE-D64C870A097C}"/>
              </a:ext>
            </a:extLst>
          </p:cNvPr>
          <p:cNvSpPr>
            <a:spLocks noGrp="1"/>
          </p:cNvSpPr>
          <p:nvPr>
            <p:ph sz="half" idx="1"/>
          </p:nvPr>
        </p:nvSpPr>
        <p:spPr/>
        <p:txBody>
          <a:bodyPr/>
          <a:lstStyle/>
          <a:p>
            <a:pPr marL="0" indent="0">
              <a:buNone/>
            </a:pPr>
            <a:r>
              <a:rPr kumimoji="1" lang="ja-JP" altLang="en-US" dirty="0"/>
              <a:t>▼導入背景</a:t>
            </a:r>
            <a:endParaRPr kumimoji="1" lang="en-US" altLang="ja-JP" dirty="0"/>
          </a:p>
          <a:p>
            <a:pPr marL="0" indent="0">
              <a:buNone/>
            </a:pPr>
            <a:r>
              <a:rPr lang="ja-JP" altLang="en-US" dirty="0"/>
              <a:t>　　～～～～～～～～</a:t>
            </a:r>
            <a:endParaRPr lang="en-US" altLang="ja-JP" dirty="0"/>
          </a:p>
          <a:p>
            <a:pPr marL="0" indent="0">
              <a:buNone/>
            </a:pPr>
            <a:r>
              <a:rPr lang="ja-JP" altLang="en-US" dirty="0"/>
              <a:t>　　</a:t>
            </a:r>
            <a:r>
              <a:rPr kumimoji="1" lang="ja-JP" altLang="en-US" dirty="0"/>
              <a:t>当時の</a:t>
            </a:r>
            <a:r>
              <a:rPr kumimoji="1" lang="en-US" altLang="ja-JP" dirty="0"/>
              <a:t>PJ</a:t>
            </a:r>
            <a:r>
              <a:rPr kumimoji="1" lang="ja-JP" altLang="en-US" dirty="0"/>
              <a:t>メンバー：</a:t>
            </a:r>
            <a:endParaRPr kumimoji="1" lang="en-US" altLang="ja-JP" dirty="0"/>
          </a:p>
          <a:p>
            <a:pPr marL="0" indent="0">
              <a:buNone/>
            </a:pPr>
            <a:endParaRPr lang="en-US" altLang="ja-JP" dirty="0"/>
          </a:p>
          <a:p>
            <a:pPr marL="0" indent="0">
              <a:buNone/>
            </a:pPr>
            <a:r>
              <a:rPr kumimoji="1" lang="ja-JP" altLang="en-US" dirty="0"/>
              <a:t>▼今後の展望（</a:t>
            </a:r>
            <a:r>
              <a:rPr kumimoji="1" lang="en-US" altLang="ja-JP" dirty="0"/>
              <a:t>20</a:t>
            </a:r>
            <a:r>
              <a:rPr kumimoji="1" lang="ja-JP" altLang="en-US" dirty="0"/>
              <a:t>●●年●月時点）</a:t>
            </a:r>
            <a:endParaRPr kumimoji="1" lang="en-US" altLang="ja-JP" dirty="0"/>
          </a:p>
          <a:p>
            <a:pPr marL="0" indent="0">
              <a:buNone/>
            </a:pPr>
            <a:r>
              <a:rPr lang="ja-JP" altLang="en-US" dirty="0"/>
              <a:t>　●●部署の業務も</a:t>
            </a:r>
            <a:r>
              <a:rPr lang="zh-TW" altLang="en-US" dirty="0"/>
              <a:t>「楽楽販売」</a:t>
            </a:r>
            <a:r>
              <a:rPr lang="ja-JP" altLang="en-US" dirty="0"/>
              <a:t>で管理できないか、●●部署の●●さんと相談中です。</a:t>
            </a:r>
            <a:endParaRPr lang="en-US" altLang="ja-JP" dirty="0"/>
          </a:p>
          <a:p>
            <a:pPr marL="0" indent="0">
              <a:buNone/>
            </a:pPr>
            <a:r>
              <a:rPr kumimoji="1" lang="ja-JP" altLang="en-US" dirty="0"/>
              <a:t>　●●オプションの追加契約も●●さんと相談中でした。</a:t>
            </a:r>
          </a:p>
        </p:txBody>
      </p:sp>
    </p:spTree>
    <p:extLst>
      <p:ext uri="{BB962C8B-B14F-4D97-AF65-F5344CB8AC3E}">
        <p14:creationId xmlns:p14="http://schemas.microsoft.com/office/powerpoint/2010/main" val="3489496947"/>
      </p:ext>
    </p:extLst>
  </p:cSld>
  <p:clrMapOvr>
    <a:masterClrMapping/>
  </p:clrMapOvr>
</p:sld>
</file>

<file path=ppt/theme/theme1.xml><?xml version="1.0" encoding="utf-8"?>
<a:theme xmlns:a="http://schemas.openxmlformats.org/drawingml/2006/main" name="Rakus Sales Template">
  <a:themeElements>
    <a:clrScheme name="Rakus Sales colours">
      <a:dk1>
        <a:srgbClr val="464646"/>
      </a:dk1>
      <a:lt1>
        <a:srgbClr val="FFFFFF"/>
      </a:lt1>
      <a:dk2>
        <a:srgbClr val="F53C20"/>
      </a:dk2>
      <a:lt2>
        <a:srgbClr val="E6E6E6"/>
      </a:lt2>
      <a:accent1>
        <a:srgbClr val="F53C20"/>
      </a:accent1>
      <a:accent2>
        <a:srgbClr val="6A001E"/>
      </a:accent2>
      <a:accent3>
        <a:srgbClr val="AA0000"/>
      </a:accent3>
      <a:accent4>
        <a:srgbClr val="FF8181"/>
      </a:accent4>
      <a:accent5>
        <a:srgbClr val="FDD3CD"/>
      </a:accent5>
      <a:accent6>
        <a:srgbClr val="F5E673"/>
      </a:accent6>
      <a:hlink>
        <a:srgbClr val="F53C20"/>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9" id="{FB6C9ACC-FD54-6549-99BA-8E0272C47161}" vid="{B7F9731F-6B15-8648-A437-F8F17E33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Sales Template</Template>
  <TotalTime>0</TotalTime>
  <Words>1468</Words>
  <Application>Microsoft Office PowerPoint</Application>
  <PresentationFormat>ワイド画面</PresentationFormat>
  <Paragraphs>227</Paragraphs>
  <Slides>11</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BIZ UDPゴシック</vt:lpstr>
      <vt:lpstr>BIZ UDPゴシック</vt:lpstr>
      <vt:lpstr>Calibri</vt:lpstr>
      <vt:lpstr>Arial</vt:lpstr>
      <vt:lpstr>Rakus Sales Template</vt:lpstr>
      <vt:lpstr>「楽楽販売」 管理者向けマニュアル</vt:lpstr>
      <vt:lpstr>目次</vt:lpstr>
      <vt:lpstr>「楽楽販売」とは</vt:lpstr>
      <vt:lpstr>基本情報</vt:lpstr>
      <vt:lpstr>サポート内容・お問合せ方法</vt:lpstr>
      <vt:lpstr>DB構成</vt:lpstr>
      <vt:lpstr>各DBの詳細</vt:lpstr>
      <vt:lpstr>メンテナンス</vt:lpstr>
      <vt:lpstr>導入背景／今後の展望</vt:lpstr>
      <vt:lpstr>オプション一覧（抜粋）</vt:lpstr>
      <vt:lpstr>学習資料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管理者向け引き継ぎ資料フォーマット</dc:title>
  <dc:creator/>
  <cp:lastModifiedBy/>
  <cp:revision>1</cp:revision>
  <dcterms:created xsi:type="dcterms:W3CDTF">2025-09-24T23:46:36Z</dcterms:created>
  <dcterms:modified xsi:type="dcterms:W3CDTF">2025-09-24T23:46:59Z</dcterms:modified>
</cp:coreProperties>
</file>