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3"/>
  </p:notesMasterIdLst>
  <p:sldIdLst>
    <p:sldId id="291" r:id="rId2"/>
    <p:sldId id="1408" r:id="rId3"/>
    <p:sldId id="1405" r:id="rId4"/>
    <p:sldId id="1399" r:id="rId5"/>
    <p:sldId id="1410" r:id="rId6"/>
    <p:sldId id="1401" r:id="rId7"/>
    <p:sldId id="1402" r:id="rId8"/>
    <p:sldId id="1403" r:id="rId9"/>
    <p:sldId id="1404" r:id="rId10"/>
    <p:sldId id="526" r:id="rId11"/>
    <p:sldId id="1407" r:id="rId12"/>
  </p:sldIdLst>
  <p:sldSz cx="12192000" cy="6858000"/>
  <p:notesSz cx="6858000" cy="9144000"/>
  <p:embeddedFontLst>
    <p:embeddedFont>
      <p:font typeface="BIZ UDPゴシック" panose="020B0400000000000000" pitchFamily="50" charset="-128"/>
      <p:regular r:id="rId14"/>
      <p:bold r:id="rId15"/>
    </p:embeddedFont>
    <p:embeddedFont>
      <p:font typeface="BIZ UDPゴシック" panose="020B0400000000000000" pitchFamily="50" charset="-128"/>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C20"/>
    <a:srgbClr val="FFFFFF"/>
    <a:srgbClr val="D2D2D2"/>
    <a:srgbClr val="FAA79B"/>
    <a:srgbClr val="FBBDB4"/>
    <a:srgbClr val="FFF6F5"/>
    <a:srgbClr val="6E6E6E"/>
    <a:srgbClr val="828282"/>
    <a:srgbClr val="969696"/>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78424" autoAdjust="0"/>
  </p:normalViewPr>
  <p:slideViewPr>
    <p:cSldViewPr snapToGrid="0" showGuides="1">
      <p:cViewPr varScale="1">
        <p:scale>
          <a:sx n="56" d="100"/>
          <a:sy n="56" d="100"/>
        </p:scale>
        <p:origin x="14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DE69C-71B2-45EE-B47D-B3747E003031}" type="datetimeFigureOut">
              <a:rPr lang="en-GB" smtClean="0"/>
              <a:t>25/09/2025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4B36-F4F9-41E5-9CFE-479B479AE55F}" type="slidenum">
              <a:rPr lang="en-GB" smtClean="0"/>
              <a:t>‹#›</a:t>
            </a:fld>
            <a:endParaRPr lang="en-GB"/>
          </a:p>
        </p:txBody>
      </p:sp>
    </p:spTree>
    <p:extLst>
      <p:ext uri="{BB962C8B-B14F-4D97-AF65-F5344CB8AC3E}">
        <p14:creationId xmlns:p14="http://schemas.microsoft.com/office/powerpoint/2010/main" val="345944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3</a:t>
            </a:fld>
            <a:endParaRPr lang="en-GB"/>
          </a:p>
        </p:txBody>
      </p:sp>
    </p:spTree>
    <p:extLst>
      <p:ext uri="{BB962C8B-B14F-4D97-AF65-F5344CB8AC3E}">
        <p14:creationId xmlns:p14="http://schemas.microsoft.com/office/powerpoint/2010/main" val="96696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4</a:t>
            </a:fld>
            <a:endParaRPr lang="en-GB"/>
          </a:p>
        </p:txBody>
      </p:sp>
    </p:spTree>
    <p:extLst>
      <p:ext uri="{BB962C8B-B14F-4D97-AF65-F5344CB8AC3E}">
        <p14:creationId xmlns:p14="http://schemas.microsoft.com/office/powerpoint/2010/main" val="208947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5</a:t>
            </a:fld>
            <a:endParaRPr lang="en-GB"/>
          </a:p>
        </p:txBody>
      </p:sp>
    </p:spTree>
    <p:extLst>
      <p:ext uri="{BB962C8B-B14F-4D97-AF65-F5344CB8AC3E}">
        <p14:creationId xmlns:p14="http://schemas.microsoft.com/office/powerpoint/2010/main" val="47215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6</a:t>
            </a:fld>
            <a:endParaRPr lang="en-GB"/>
          </a:p>
        </p:txBody>
      </p:sp>
    </p:spTree>
    <p:extLst>
      <p:ext uri="{BB962C8B-B14F-4D97-AF65-F5344CB8AC3E}">
        <p14:creationId xmlns:p14="http://schemas.microsoft.com/office/powerpoint/2010/main" val="65713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7</a:t>
            </a:fld>
            <a:endParaRPr lang="en-GB"/>
          </a:p>
        </p:txBody>
      </p:sp>
    </p:spTree>
    <p:extLst>
      <p:ext uri="{BB962C8B-B14F-4D97-AF65-F5344CB8AC3E}">
        <p14:creationId xmlns:p14="http://schemas.microsoft.com/office/powerpoint/2010/main" val="27857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8</a:t>
            </a:fld>
            <a:endParaRPr lang="en-GB"/>
          </a:p>
        </p:txBody>
      </p:sp>
    </p:spTree>
    <p:extLst>
      <p:ext uri="{BB962C8B-B14F-4D97-AF65-F5344CB8AC3E}">
        <p14:creationId xmlns:p14="http://schemas.microsoft.com/office/powerpoint/2010/main" val="335583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9</a:t>
            </a:fld>
            <a:endParaRPr lang="en-GB"/>
          </a:p>
        </p:txBody>
      </p:sp>
    </p:spTree>
    <p:extLst>
      <p:ext uri="{BB962C8B-B14F-4D97-AF65-F5344CB8AC3E}">
        <p14:creationId xmlns:p14="http://schemas.microsoft.com/office/powerpoint/2010/main" val="3695295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10</a:t>
            </a:fld>
            <a:endParaRPr lang="en-GB"/>
          </a:p>
        </p:txBody>
      </p:sp>
    </p:spTree>
    <p:extLst>
      <p:ext uri="{BB962C8B-B14F-4D97-AF65-F5344CB8AC3E}">
        <p14:creationId xmlns:p14="http://schemas.microsoft.com/office/powerpoint/2010/main" val="368925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684B36-F4F9-41E5-9CFE-479B479AE55F}" type="slidenum">
              <a:rPr lang="en-GB" smtClean="0"/>
              <a:t>11</a:t>
            </a:fld>
            <a:endParaRPr lang="en-GB"/>
          </a:p>
        </p:txBody>
      </p:sp>
    </p:spTree>
    <p:extLst>
      <p:ext uri="{BB962C8B-B14F-4D97-AF65-F5344CB8AC3E}">
        <p14:creationId xmlns:p14="http://schemas.microsoft.com/office/powerpoint/2010/main" val="1885868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14" name="Group 13">
            <a:extLst>
              <a:ext uri="{FF2B5EF4-FFF2-40B4-BE49-F238E27FC236}">
                <a16:creationId xmlns:a16="http://schemas.microsoft.com/office/drawing/2014/main" id="{F256FFC8-469F-8FE9-D11B-B99CC96044B7}"/>
              </a:ext>
            </a:extLst>
          </p:cNvPr>
          <p:cNvGrpSpPr/>
          <p:nvPr userDrawn="1"/>
        </p:nvGrpSpPr>
        <p:grpSpPr>
          <a:xfrm>
            <a:off x="503237" y="6279121"/>
            <a:ext cx="3916362" cy="391466"/>
            <a:chOff x="503237" y="6279121"/>
            <a:chExt cx="3916362" cy="391466"/>
          </a:xfrm>
        </p:grpSpPr>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16" name="TextBox 15">
              <a:extLst>
                <a:ext uri="{FF2B5EF4-FFF2-40B4-BE49-F238E27FC236}">
                  <a16:creationId xmlns:a16="http://schemas.microsoft.com/office/drawing/2014/main" id="{21F90164-1C35-CAD8-647B-80D2DA53C315}"/>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a:t>
              </a: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「楽楽販売」</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担当</a:t>
              </a:r>
            </a:p>
          </p:txBody>
        </p:sp>
        <p:sp>
          <p:nvSpPr>
            <p:cNvPr id="17" name="TextBox 16">
              <a:extLst>
                <a:ext uri="{FF2B5EF4-FFF2-40B4-BE49-F238E27FC236}">
                  <a16:creationId xmlns:a16="http://schemas.microsoft.com/office/drawing/2014/main" id="{B6C2BEA3-7F88-2EC6-5BEB-C3BD09B62413}"/>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18" name="TextBox 17">
              <a:extLst>
                <a:ext uri="{FF2B5EF4-FFF2-40B4-BE49-F238E27FC236}">
                  <a16:creationId xmlns:a16="http://schemas.microsoft.com/office/drawing/2014/main" id="{EDD33C0A-53B1-1E47-C042-AE545B72FDF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10" name="Title 1">
            <a:extLst>
              <a:ext uri="{FF2B5EF4-FFF2-40B4-BE49-F238E27FC236}">
                <a16:creationId xmlns:a16="http://schemas.microsoft.com/office/drawing/2014/main" id="{C30E221F-BF0C-25B6-6310-16EB1A201AE5}"/>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pic>
        <p:nvPicPr>
          <p:cNvPr id="3" name="Graphic 2">
            <a:extLst>
              <a:ext uri="{FF2B5EF4-FFF2-40B4-BE49-F238E27FC236}">
                <a16:creationId xmlns:a16="http://schemas.microsoft.com/office/drawing/2014/main" id="{050351EE-B629-26F8-66D9-DF2D2FE9C8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0697" y="-7486"/>
            <a:ext cx="5920828" cy="6136823"/>
          </a:xfrm>
          <a:prstGeom prst="rect">
            <a:avLst/>
          </a:prstGeom>
        </p:spPr>
      </p:pic>
      <p:pic>
        <p:nvPicPr>
          <p:cNvPr id="5" name="Graphic 4">
            <a:extLst>
              <a:ext uri="{FF2B5EF4-FFF2-40B4-BE49-F238E27FC236}">
                <a16:creationId xmlns:a16="http://schemas.microsoft.com/office/drawing/2014/main" id="{5F40EC7D-4D1A-9C1F-21FF-8826497D1CC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1650" y="357864"/>
            <a:ext cx="3780000" cy="494697"/>
          </a:xfrm>
          <a:prstGeom prst="rect">
            <a:avLst/>
          </a:prstGeom>
        </p:spPr>
      </p:pic>
      <p:sp>
        <p:nvSpPr>
          <p:cNvPr id="4" name="Text Placeholder 21">
            <a:extLst>
              <a:ext uri="{FF2B5EF4-FFF2-40B4-BE49-F238E27FC236}">
                <a16:creationId xmlns:a16="http://schemas.microsoft.com/office/drawing/2014/main" id="{5EC02840-5B04-27D9-08A8-C599C3FF872D}"/>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531BFBA7-225C-EDC0-8EE5-A26500B5B960}"/>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1" name="TextBox 18">
            <a:extLst>
              <a:ext uri="{FF2B5EF4-FFF2-40B4-BE49-F238E27FC236}">
                <a16:creationId xmlns:a16="http://schemas.microsoft.com/office/drawing/2014/main" id="{89E2BBE6-DB98-6B9D-E6CE-BBB06D7A981B}"/>
              </a:ext>
            </a:extLst>
          </p:cNvPr>
          <p:cNvSpPr txBox="1"/>
          <p:nvPr userDrawn="1"/>
        </p:nvSpPr>
        <p:spPr>
          <a:xfrm>
            <a:off x="4515656" y="6416046"/>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03-6771-7581</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　　</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052-218-6937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12" name="TextBox 19">
            <a:extLst>
              <a:ext uri="{FF2B5EF4-FFF2-40B4-BE49-F238E27FC236}">
                <a16:creationId xmlns:a16="http://schemas.microsoft.com/office/drawing/2014/main" id="{AEB1B4F7-3DF6-5766-FC03-737C0BD0DDF6}"/>
              </a:ext>
            </a:extLst>
          </p:cNvPr>
          <p:cNvSpPr txBox="1"/>
          <p:nvPr userDrawn="1"/>
        </p:nvSpPr>
        <p:spPr>
          <a:xfrm>
            <a:off x="4515658" y="6559117"/>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06-7660-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１２３２（大阪）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092-688-0220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（福岡）</a:t>
            </a:r>
            <a:endParaRPr lang="en-GB" sz="800" spc="0" baseline="0" dirty="0">
              <a:solidFill>
                <a:schemeClr val="tx1"/>
              </a:solidFill>
            </a:endParaRPr>
          </a:p>
        </p:txBody>
      </p:sp>
      <p:sp>
        <p:nvSpPr>
          <p:cNvPr id="19" name="TextBox 19">
            <a:extLst>
              <a:ext uri="{FF2B5EF4-FFF2-40B4-BE49-F238E27FC236}">
                <a16:creationId xmlns:a16="http://schemas.microsoft.com/office/drawing/2014/main" id="{79D1F189-985A-D0B3-3356-4E2D618EAA47}"/>
              </a:ext>
            </a:extLst>
          </p:cNvPr>
          <p:cNvSpPr txBox="1"/>
          <p:nvPr userDrawn="1"/>
        </p:nvSpPr>
        <p:spPr>
          <a:xfrm>
            <a:off x="7202508" y="6545748"/>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9:30〜18:00</a:t>
            </a:r>
            <a:endParaRPr lang="en-GB" sz="800" spc="0" baseline="0" dirty="0">
              <a:solidFill>
                <a:schemeClr val="tx1"/>
              </a:solidFill>
            </a:endParaRPr>
          </a:p>
        </p:txBody>
      </p:sp>
    </p:spTree>
    <p:extLst>
      <p:ext uri="{BB962C8B-B14F-4D97-AF65-F5344CB8AC3E}">
        <p14:creationId xmlns:p14="http://schemas.microsoft.com/office/powerpoint/2010/main" val="2318762655"/>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２コラムc">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B35E92A7-73B4-4984-ECB7-2EC28F6881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492001361"/>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２コラムc">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6DDC99A-0D5F-B133-0CB9-F7A516DB2F05}"/>
              </a:ext>
            </a:extLst>
          </p:cNvPr>
          <p:cNvSpPr/>
          <p:nvPr userDrawn="1"/>
        </p:nvSpPr>
        <p:spPr>
          <a:xfrm>
            <a:off x="0" y="0"/>
            <a:ext cx="12192000" cy="6858000"/>
          </a:xfrm>
          <a:prstGeom prst="rect">
            <a:avLst/>
          </a:prstGeom>
          <a:solidFill>
            <a:srgbClr val="FAA79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pic>
        <p:nvPicPr>
          <p:cNvPr id="8" name="Graphic 9">
            <a:extLst>
              <a:ext uri="{FF2B5EF4-FFF2-40B4-BE49-F238E27FC236}">
                <a16:creationId xmlns:a16="http://schemas.microsoft.com/office/drawing/2014/main" id="{7C37C8F5-D2B3-1954-BB00-1A451E2E44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9" name="Title 1">
            <a:extLst>
              <a:ext uri="{FF2B5EF4-FFF2-40B4-BE49-F238E27FC236}">
                <a16:creationId xmlns:a16="http://schemas.microsoft.com/office/drawing/2014/main" id="{1788B79A-A118-92F1-F876-BDD1E27029C0}"/>
              </a:ext>
            </a:extLst>
          </p:cNvPr>
          <p:cNvSpPr>
            <a:spLocks noGrp="1"/>
          </p:cNvSpPr>
          <p:nvPr>
            <p:ph type="title" hasCustomPrompt="1"/>
          </p:nvPr>
        </p:nvSpPr>
        <p:spPr>
          <a:xfrm>
            <a:off x="479425" y="2508664"/>
            <a:ext cx="5902325" cy="2120486"/>
          </a:xfrm>
        </p:spPr>
        <p:txBody>
          <a:bodyPr/>
          <a:lstStyle>
            <a:lvl1pPr algn="l">
              <a:lnSpc>
                <a:spcPct val="100000"/>
              </a:lnSpc>
              <a:defRPr sz="2800">
                <a:solidFill>
                  <a:schemeClr val="bg1"/>
                </a:solidFill>
              </a:defRPr>
            </a:lvl1pPr>
          </a:lstStyle>
          <a:p>
            <a:r>
              <a:rPr lang="en-US" dirty="0"/>
              <a:t>Click to edit title</a:t>
            </a:r>
            <a:endParaRPr lang="en-GB" dirty="0"/>
          </a:p>
        </p:txBody>
      </p:sp>
      <p:sp>
        <p:nvSpPr>
          <p:cNvPr id="10" name="Slide Number Placeholder 6">
            <a:extLst>
              <a:ext uri="{FF2B5EF4-FFF2-40B4-BE49-F238E27FC236}">
                <a16:creationId xmlns:a16="http://schemas.microsoft.com/office/drawing/2014/main" id="{4A30285D-71DF-DB9B-0BBC-209F7C43C759}"/>
              </a:ext>
            </a:extLst>
          </p:cNvPr>
          <p:cNvSpPr>
            <a:spLocks noGrp="1"/>
          </p:cNvSpPr>
          <p:nvPr>
            <p:ph type="sldNum" sz="quarter" idx="12"/>
          </p:nvPr>
        </p:nvSpPr>
        <p:spPr>
          <a:xfrm>
            <a:off x="10834618" y="6510664"/>
            <a:ext cx="877957" cy="161649"/>
          </a:xfrm>
        </p:spPr>
        <p:txBody>
          <a:bodyPr/>
          <a:lstStyle>
            <a:lvl1pPr>
              <a:defRPr>
                <a:solidFill>
                  <a:schemeClr val="bg1"/>
                </a:solidFill>
              </a:defRPr>
            </a:lvl1pPr>
          </a:lstStyle>
          <a:p>
            <a:fld id="{D8A28372-6A5A-4399-8FC5-CCF396CD4981}" type="slidenum">
              <a:rPr lang="en-GB" smtClean="0"/>
              <a:pPr/>
              <a:t>‹#›</a:t>
            </a:fld>
            <a:endParaRPr lang="en-GB"/>
          </a:p>
        </p:txBody>
      </p:sp>
      <p:sp>
        <p:nvSpPr>
          <p:cNvPr id="11" name="Logo name">
            <a:extLst>
              <a:ext uri="{FF2B5EF4-FFF2-40B4-BE49-F238E27FC236}">
                <a16:creationId xmlns:a16="http://schemas.microsoft.com/office/drawing/2014/main" id="{AACF9FDB-1EFE-E945-C4DE-18C8B199BE50}"/>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bg1"/>
                </a:solidFill>
              </a:rPr>
              <a:t>©️ RAKUS Co., Ltd. All Rights Reserved.</a:t>
            </a:r>
            <a:endParaRPr lang="en-GB" sz="600" dirty="0">
              <a:solidFill>
                <a:schemeClr val="bg1"/>
              </a:solidFill>
            </a:endParaRPr>
          </a:p>
        </p:txBody>
      </p:sp>
      <p:pic>
        <p:nvPicPr>
          <p:cNvPr id="12" name="Graphic 10">
            <a:extLst>
              <a:ext uri="{FF2B5EF4-FFF2-40B4-BE49-F238E27FC236}">
                <a16:creationId xmlns:a16="http://schemas.microsoft.com/office/drawing/2014/main" id="{6BEFCFAD-3FF5-3EAC-2B90-1CEA4D3958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334273" y="356640"/>
            <a:ext cx="1353600" cy="421403"/>
          </a:xfrm>
          <a:prstGeom prst="rect">
            <a:avLst/>
          </a:prstGeom>
        </p:spPr>
      </p:pic>
    </p:spTree>
    <p:extLst>
      <p:ext uri="{BB962C8B-B14F-4D97-AF65-F5344CB8AC3E}">
        <p14:creationId xmlns:p14="http://schemas.microsoft.com/office/powerpoint/2010/main" val="2225306148"/>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２コラムc">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04D1890-A336-3800-F72B-C271286FDD3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8" name="Slide Number Placeholder 6">
            <a:extLst>
              <a:ext uri="{FF2B5EF4-FFF2-40B4-BE49-F238E27FC236}">
                <a16:creationId xmlns:a16="http://schemas.microsoft.com/office/drawing/2014/main" id="{A5EF7508-F71E-BE29-1190-6F2306434641}"/>
              </a:ext>
            </a:extLst>
          </p:cNvPr>
          <p:cNvSpPr>
            <a:spLocks noGrp="1"/>
          </p:cNvSpPr>
          <p:nvPr>
            <p:ph type="sldNum" sz="quarter" idx="12"/>
          </p:nvPr>
        </p:nvSpPr>
        <p:spPr>
          <a:xfrm>
            <a:off x="10834618" y="6510664"/>
            <a:ext cx="877957" cy="161649"/>
          </a:xfrm>
        </p:spPr>
        <p:txBody>
          <a:bodyPr/>
          <a:lstStyle>
            <a:lvl1pPr>
              <a:defRPr>
                <a:solidFill>
                  <a:schemeClr val="tx1"/>
                </a:solidFill>
              </a:defRPr>
            </a:lvl1pPr>
          </a:lstStyle>
          <a:p>
            <a:fld id="{D8A28372-6A5A-4399-8FC5-CCF396CD4981}" type="slidenum">
              <a:rPr lang="en-GB" smtClean="0"/>
              <a:pPr/>
              <a:t>‹#›</a:t>
            </a:fld>
            <a:endParaRPr lang="en-GB"/>
          </a:p>
        </p:txBody>
      </p:sp>
      <p:sp>
        <p:nvSpPr>
          <p:cNvPr id="9" name="Title 1">
            <a:extLst>
              <a:ext uri="{FF2B5EF4-FFF2-40B4-BE49-F238E27FC236}">
                <a16:creationId xmlns:a16="http://schemas.microsoft.com/office/drawing/2014/main" id="{11E5DF9E-0B85-3E0D-12D6-78974CD4D495}"/>
              </a:ext>
            </a:extLst>
          </p:cNvPr>
          <p:cNvSpPr>
            <a:spLocks noGrp="1"/>
          </p:cNvSpPr>
          <p:nvPr>
            <p:ph type="title" hasCustomPrompt="1"/>
          </p:nvPr>
        </p:nvSpPr>
        <p:spPr>
          <a:xfrm>
            <a:off x="479425" y="2508664"/>
            <a:ext cx="5902325" cy="2120486"/>
          </a:xfrm>
        </p:spPr>
        <p:txBody>
          <a:bodyPr/>
          <a:lstStyle>
            <a:lvl1pPr algn="l">
              <a:lnSpc>
                <a:spcPct val="100000"/>
              </a:lnSpc>
              <a:defRPr sz="2800">
                <a:solidFill>
                  <a:schemeClr val="tx2"/>
                </a:solidFill>
              </a:defRPr>
            </a:lvl1pPr>
          </a:lstStyle>
          <a:p>
            <a:r>
              <a:rPr lang="en-US" dirty="0"/>
              <a:t>Click to edit title</a:t>
            </a:r>
            <a:endParaRPr lang="en-GB" dirty="0"/>
          </a:p>
        </p:txBody>
      </p:sp>
    </p:spTree>
    <p:extLst>
      <p:ext uri="{BB962C8B-B14F-4D97-AF65-F5344CB8AC3E}">
        <p14:creationId xmlns:p14="http://schemas.microsoft.com/office/powerpoint/2010/main" val="2148577827"/>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１">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10" name="Title 1">
            <a:extLst>
              <a:ext uri="{FF2B5EF4-FFF2-40B4-BE49-F238E27FC236}">
                <a16:creationId xmlns:a16="http://schemas.microsoft.com/office/drawing/2014/main" id="{C30E221F-BF0C-25B6-6310-16EB1A201AE5}"/>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pic>
        <p:nvPicPr>
          <p:cNvPr id="3" name="Graphic 2">
            <a:extLst>
              <a:ext uri="{FF2B5EF4-FFF2-40B4-BE49-F238E27FC236}">
                <a16:creationId xmlns:a16="http://schemas.microsoft.com/office/drawing/2014/main" id="{050351EE-B629-26F8-66D9-DF2D2FE9C89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0697" y="-7486"/>
            <a:ext cx="5920828" cy="6136823"/>
          </a:xfrm>
          <a:prstGeom prst="rect">
            <a:avLst/>
          </a:prstGeom>
        </p:spPr>
      </p:pic>
      <p:pic>
        <p:nvPicPr>
          <p:cNvPr id="5" name="Graphic 4">
            <a:extLst>
              <a:ext uri="{FF2B5EF4-FFF2-40B4-BE49-F238E27FC236}">
                <a16:creationId xmlns:a16="http://schemas.microsoft.com/office/drawing/2014/main" id="{5F40EC7D-4D1A-9C1F-21FF-8826497D1CC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1650" y="357864"/>
            <a:ext cx="3780000" cy="494697"/>
          </a:xfrm>
          <a:prstGeom prst="rect">
            <a:avLst/>
          </a:prstGeom>
        </p:spPr>
      </p:pic>
      <p:sp>
        <p:nvSpPr>
          <p:cNvPr id="4" name="Text Placeholder 21">
            <a:extLst>
              <a:ext uri="{FF2B5EF4-FFF2-40B4-BE49-F238E27FC236}">
                <a16:creationId xmlns:a16="http://schemas.microsoft.com/office/drawing/2014/main" id="{5EC02840-5B04-27D9-08A8-C599C3FF872D}"/>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531BFBA7-225C-EDC0-8EE5-A26500B5B960}"/>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grpSp>
        <p:nvGrpSpPr>
          <p:cNvPr id="2" name="Group 13">
            <a:extLst>
              <a:ext uri="{FF2B5EF4-FFF2-40B4-BE49-F238E27FC236}">
                <a16:creationId xmlns:a16="http://schemas.microsoft.com/office/drawing/2014/main" id="{8E0543E2-34B1-A8E0-B0AF-66D4356BDDB4}"/>
              </a:ext>
            </a:extLst>
          </p:cNvPr>
          <p:cNvGrpSpPr/>
          <p:nvPr userDrawn="1"/>
        </p:nvGrpSpPr>
        <p:grpSpPr>
          <a:xfrm>
            <a:off x="503237" y="6283857"/>
            <a:ext cx="3951570" cy="382383"/>
            <a:chOff x="503237" y="6283857"/>
            <a:chExt cx="3951570" cy="382383"/>
          </a:xfrm>
        </p:grpSpPr>
        <p:pic>
          <p:nvPicPr>
            <p:cNvPr id="6" name="Graphic 14">
              <a:extLst>
                <a:ext uri="{FF2B5EF4-FFF2-40B4-BE49-F238E27FC236}">
                  <a16:creationId xmlns:a16="http://schemas.microsoft.com/office/drawing/2014/main" id="{5C480B79-E8DF-9655-F2A2-09B1741F38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7" name="TextBox 15">
              <a:extLst>
                <a:ext uri="{FF2B5EF4-FFF2-40B4-BE49-F238E27FC236}">
                  <a16:creationId xmlns:a16="http://schemas.microsoft.com/office/drawing/2014/main" id="{56AC3894-1C49-96C0-FDC2-47BDCED5A3CC}"/>
                </a:ext>
              </a:extLst>
            </p:cNvPr>
            <p:cNvSpPr txBox="1"/>
            <p:nvPr userDrawn="1"/>
          </p:nvSpPr>
          <p:spPr>
            <a:xfrm>
              <a:off x="1114120" y="6283857"/>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「楽楽販売」担当</a:t>
              </a:r>
            </a:p>
          </p:txBody>
        </p:sp>
        <p:sp>
          <p:nvSpPr>
            <p:cNvPr id="8" name="TextBox 17">
              <a:extLst>
                <a:ext uri="{FF2B5EF4-FFF2-40B4-BE49-F238E27FC236}">
                  <a16:creationId xmlns:a16="http://schemas.microsoft.com/office/drawing/2014/main" id="{7DBB4E4B-16C6-6406-D56A-217112E74DB3}"/>
                </a:ext>
              </a:extLst>
            </p:cNvPr>
            <p:cNvSpPr txBox="1"/>
            <p:nvPr userDrawn="1"/>
          </p:nvSpPr>
          <p:spPr>
            <a:xfrm>
              <a:off x="1114120" y="6554770"/>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800" spc="0" baseline="0" dirty="0">
                  <a:solidFill>
                    <a:schemeClr val="tx1"/>
                  </a:solidFill>
                </a:rPr>
                <a:t>rakurakuhanbai-support@cs.rakus.co.jp</a:t>
              </a:r>
            </a:p>
          </p:txBody>
        </p:sp>
      </p:grpSp>
      <p:sp>
        <p:nvSpPr>
          <p:cNvPr id="11" name="TextBox 19">
            <a:extLst>
              <a:ext uri="{FF2B5EF4-FFF2-40B4-BE49-F238E27FC236}">
                <a16:creationId xmlns:a16="http://schemas.microsoft.com/office/drawing/2014/main" id="{56C8DDD2-892A-88F9-AF40-09D1E5144EE3}"/>
              </a:ext>
            </a:extLst>
          </p:cNvPr>
          <p:cNvSpPr txBox="1"/>
          <p:nvPr userDrawn="1"/>
        </p:nvSpPr>
        <p:spPr>
          <a:xfrm>
            <a:off x="1114120" y="6419313"/>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サポート受付時間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9:30〜17:00</a:t>
            </a:r>
            <a:endParaRPr lang="en-GB" sz="800" spc="0" baseline="0" dirty="0">
              <a:solidFill>
                <a:schemeClr val="tx1"/>
              </a:solidFill>
            </a:endParaRPr>
          </a:p>
        </p:txBody>
      </p:sp>
    </p:spTree>
    <p:extLst>
      <p:ext uri="{BB962C8B-B14F-4D97-AF65-F5344CB8AC3E}">
        <p14:creationId xmlns:p14="http://schemas.microsoft.com/office/powerpoint/2010/main" val="2787289597"/>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3916362" cy="391466"/>
            <a:chOff x="503237" y="6279121"/>
            <a:chExt cx="3916362" cy="391466"/>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a:t>
              </a: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「楽楽販売」</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68448AB7-9E9C-1559-66B7-F65435673935}"/>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4AA68D61-C2A9-3E40-1D0A-45FACB0E8992}"/>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3" name="TextBox 19">
            <a:extLst>
              <a:ext uri="{FF2B5EF4-FFF2-40B4-BE49-F238E27FC236}">
                <a16:creationId xmlns:a16="http://schemas.microsoft.com/office/drawing/2014/main" id="{849A995C-59E7-4522-0C36-7D3FBFDBA4A5}"/>
              </a:ext>
            </a:extLst>
          </p:cNvPr>
          <p:cNvSpPr txBox="1"/>
          <p:nvPr userDrawn="1"/>
        </p:nvSpPr>
        <p:spPr>
          <a:xfrm>
            <a:off x="7202508" y="6545748"/>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受付時間 平日</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9:30〜18:00</a:t>
            </a:r>
            <a:endParaRPr lang="en-GB" sz="800" spc="0" baseline="0" dirty="0">
              <a:solidFill>
                <a:schemeClr val="tx1"/>
              </a:solidFill>
            </a:endParaRPr>
          </a:p>
        </p:txBody>
      </p:sp>
      <p:sp>
        <p:nvSpPr>
          <p:cNvPr id="28" name="Text Placeholder 7">
            <a:extLst>
              <a:ext uri="{FF2B5EF4-FFF2-40B4-BE49-F238E27FC236}">
                <a16:creationId xmlns:a16="http://schemas.microsoft.com/office/drawing/2014/main" id="{510B7178-89D2-437A-9CD4-B5237B2E81EA}"/>
              </a:ext>
            </a:extLst>
          </p:cNvPr>
          <p:cNvSpPr>
            <a:spLocks noGrp="1"/>
          </p:cNvSpPr>
          <p:nvPr>
            <p:ph type="body" sz="quarter" idx="24" hasCustomPrompt="1"/>
          </p:nvPr>
        </p:nvSpPr>
        <p:spPr>
          <a:xfrm>
            <a:off x="4763" y="-5496"/>
            <a:ext cx="12182474" cy="6137999"/>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780000" cy="489600"/>
          </a:xfr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0" name="Text Placeholder 7">
            <a:extLst>
              <a:ext uri="{FF2B5EF4-FFF2-40B4-BE49-F238E27FC236}">
                <a16:creationId xmlns:a16="http://schemas.microsoft.com/office/drawing/2014/main" id="{1C84279B-8BD3-121C-1991-ADC69B410520}"/>
              </a:ext>
            </a:extLst>
          </p:cNvPr>
          <p:cNvSpPr>
            <a:spLocks noGrp="1"/>
          </p:cNvSpPr>
          <p:nvPr>
            <p:ph type="body" sz="quarter" idx="20" hasCustomPrompt="1"/>
          </p:nvPr>
        </p:nvSpPr>
        <p:spPr>
          <a:xfrm>
            <a:off x="6279525" y="-8662"/>
            <a:ext cx="5922000" cy="61380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
        <p:nvSpPr>
          <p:cNvPr id="3" name="TextBox 18">
            <a:extLst>
              <a:ext uri="{FF2B5EF4-FFF2-40B4-BE49-F238E27FC236}">
                <a16:creationId xmlns:a16="http://schemas.microsoft.com/office/drawing/2014/main" id="{61FFDCC7-D604-EFC2-EAF3-9B16235DBCE0}"/>
              </a:ext>
            </a:extLst>
          </p:cNvPr>
          <p:cNvSpPr txBox="1"/>
          <p:nvPr userDrawn="1"/>
        </p:nvSpPr>
        <p:spPr>
          <a:xfrm>
            <a:off x="4515656" y="6416046"/>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03-6771-7581</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　　</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052-218-6937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6" name="TextBox 19">
            <a:extLst>
              <a:ext uri="{FF2B5EF4-FFF2-40B4-BE49-F238E27FC236}">
                <a16:creationId xmlns:a16="http://schemas.microsoft.com/office/drawing/2014/main" id="{2456A7E3-3447-F296-41A2-8AB36480B1D5}"/>
              </a:ext>
            </a:extLst>
          </p:cNvPr>
          <p:cNvSpPr txBox="1"/>
          <p:nvPr userDrawn="1"/>
        </p:nvSpPr>
        <p:spPr>
          <a:xfrm>
            <a:off x="4515658" y="6559117"/>
            <a:ext cx="288000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06-7660-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１２</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32</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（大阪）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092-688-0220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（福岡）</a:t>
            </a:r>
            <a:endParaRPr lang="en-GB" sz="800" spc="0" baseline="0" dirty="0">
              <a:solidFill>
                <a:schemeClr val="tx1"/>
              </a:solidFill>
            </a:endParaRPr>
          </a:p>
        </p:txBody>
      </p:sp>
    </p:spTree>
    <p:extLst>
      <p:ext uri="{BB962C8B-B14F-4D97-AF65-F5344CB8AC3E}">
        <p14:creationId xmlns:p14="http://schemas.microsoft.com/office/powerpoint/2010/main" val="1685911494"/>
      </p:ext>
    </p:extLst>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3916362" cy="391466"/>
            <a:chOff x="503237" y="6279121"/>
            <a:chExt cx="3916362" cy="391466"/>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a:t>
              </a:r>
              <a:r>
                <a:rPr lang="ja-JP" altLang="en-US" sz="800" b="0" i="0" u="none" strike="noStrike" spc="0" baseline="0">
                  <a:solidFill>
                    <a:schemeClr val="tx1"/>
                  </a:solidFill>
                  <a:latin typeface="BIZ UDPGothic" panose="020B0400000000000000" pitchFamily="34" charset="-128"/>
                  <a:ea typeface="BIZ UDPGothic" panose="020B0400000000000000" pitchFamily="34" charset="-128"/>
                </a:rPr>
                <a:t>「楽楽販売」</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7"/>
              <a:ext cx="3340687" cy="11147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rakurakuhanbai@sales.rakus.co.jp  www.rakurakuhanbai.jp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68448AB7-9E9C-1559-66B7-F65435673935}"/>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4AA68D61-C2A9-3E40-1D0A-45FACB0E8992}"/>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28" name="Text Placeholder 7">
            <a:extLst>
              <a:ext uri="{FF2B5EF4-FFF2-40B4-BE49-F238E27FC236}">
                <a16:creationId xmlns:a16="http://schemas.microsoft.com/office/drawing/2014/main" id="{510B7178-89D2-437A-9CD4-B5237B2E81EA}"/>
              </a:ext>
            </a:extLst>
          </p:cNvPr>
          <p:cNvSpPr>
            <a:spLocks noGrp="1"/>
          </p:cNvSpPr>
          <p:nvPr>
            <p:ph type="body" sz="quarter" idx="24" hasCustomPrompt="1"/>
          </p:nvPr>
        </p:nvSpPr>
        <p:spPr>
          <a:xfrm>
            <a:off x="4763" y="-5496"/>
            <a:ext cx="12182474" cy="6137999"/>
          </a:xfrm>
          <a:solidFill>
            <a:schemeClr val="bg1">
              <a:alpha val="74902"/>
            </a:schemeClr>
          </a:solid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780000" cy="489600"/>
          </a:xfr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0" name="Text Placeholder 7">
            <a:extLst>
              <a:ext uri="{FF2B5EF4-FFF2-40B4-BE49-F238E27FC236}">
                <a16:creationId xmlns:a16="http://schemas.microsoft.com/office/drawing/2014/main" id="{1C84279B-8BD3-121C-1991-ADC69B410520}"/>
              </a:ext>
            </a:extLst>
          </p:cNvPr>
          <p:cNvSpPr>
            <a:spLocks noGrp="1"/>
          </p:cNvSpPr>
          <p:nvPr>
            <p:ph type="body" sz="quarter" idx="20" hasCustomPrompt="1"/>
          </p:nvPr>
        </p:nvSpPr>
        <p:spPr>
          <a:xfrm>
            <a:off x="6279525" y="-8662"/>
            <a:ext cx="5922000" cy="6138000"/>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hasCustomPrompt="1"/>
          </p:nvPr>
        </p:nvSpPr>
        <p:spPr>
          <a:xfrm>
            <a:off x="479424" y="2470570"/>
            <a:ext cx="5328000"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r>
              <a:rPr lang="en-US" dirty="0"/>
              <a:t>Click to edit Title</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hasCustomPrompt="1"/>
          </p:nvPr>
        </p:nvSpPr>
        <p:spPr bwMode="white">
          <a:xfrm>
            <a:off x="479425" y="2812279"/>
            <a:ext cx="5328000" cy="2552935"/>
          </a:xfrm>
        </p:spPr>
        <p:txBody>
          <a:bodyPr anchor="t" anchorCtr="0"/>
          <a:lstStyle>
            <a:lvl1pPr algn="l">
              <a:lnSpc>
                <a:spcPct val="100000"/>
              </a:lnSpc>
              <a:defRPr sz="5300">
                <a:solidFill>
                  <a:schemeClr val="tx1"/>
                </a:solidFill>
              </a:defRPr>
            </a:lvl1pPr>
          </a:lstStyle>
          <a:p>
            <a:r>
              <a:rPr lang="en-GB" dirty="0"/>
              <a:t>Headline</a:t>
            </a:r>
          </a:p>
        </p:txBody>
      </p:sp>
    </p:spTree>
    <p:extLst>
      <p:ext uri="{BB962C8B-B14F-4D97-AF65-F5344CB8AC3E}">
        <p14:creationId xmlns:p14="http://schemas.microsoft.com/office/powerpoint/2010/main" val="301638750"/>
      </p:ext>
    </p:extLst>
  </p:cSld>
  <p:clrMapOvr>
    <a:masterClrMapping/>
  </p:clrMapOvr>
  <p:extLst>
    <p:ext uri="{DCECCB84-F9BA-43D5-87BE-67443E8EF086}">
      <p15:sldGuideLst xmlns:p15="http://schemas.microsoft.com/office/powerpoint/2012/main">
        <p15:guide id="1" orient="horz" pos="386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次１">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76B28B1-D1BF-200C-8A05-790B29FD65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4" y="380553"/>
            <a:ext cx="6480000" cy="793750"/>
          </a:xfrm>
        </p:spPr>
        <p:txBody>
          <a:bodyPr/>
          <a:lstStyle>
            <a:lvl1pPr>
              <a:defRPr>
                <a:solidFill>
                  <a:schemeClr val="tx2"/>
                </a:solidFill>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4" y="1313104"/>
            <a:ext cx="6480000" cy="4492384"/>
          </a:xfrm>
        </p:spPr>
        <p:txBody>
          <a:bodyPr tIns="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p:txBody>
      </p:sp>
    </p:spTree>
    <p:extLst>
      <p:ext uri="{BB962C8B-B14F-4D97-AF65-F5344CB8AC3E}">
        <p14:creationId xmlns:p14="http://schemas.microsoft.com/office/powerpoint/2010/main" val="57836468"/>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次２">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5" y="380553"/>
            <a:ext cx="6411705" cy="793750"/>
          </a:xfrm>
        </p:spPr>
        <p:txBody>
          <a:bodyPr/>
          <a:lstStyle>
            <a:lvl1pPr>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5" y="1313104"/>
            <a:ext cx="11233150" cy="4492384"/>
          </a:xfrm>
        </p:spPr>
        <p:txBody>
          <a:bodyPr tIns="0" numCol="2" spcCol="36000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5"/>
            <a:r>
              <a:rPr lang="en-GB" noProof="0" dirty="0"/>
              <a:t>96</a:t>
            </a:r>
          </a:p>
          <a:p>
            <a:pPr lvl="6"/>
            <a:r>
              <a:rPr lang="en-GB" noProof="0" dirty="0"/>
              <a:t>7</a:t>
            </a:r>
          </a:p>
          <a:p>
            <a:pPr lvl="7"/>
            <a:r>
              <a:rPr lang="en-GB" noProof="0" dirty="0"/>
              <a:t>8</a:t>
            </a:r>
          </a:p>
          <a:p>
            <a:pPr lvl="8"/>
            <a:r>
              <a:rPr lang="en-GB" noProof="0" dirty="0"/>
              <a:t>9</a:t>
            </a:r>
          </a:p>
          <a:p>
            <a:pPr lvl="8"/>
            <a:endParaRPr lang="en-GB" noProof="0" dirty="0"/>
          </a:p>
        </p:txBody>
      </p:sp>
    </p:spTree>
    <p:extLst>
      <p:ext uri="{BB962C8B-B14F-4D97-AF65-F5344CB8AC3E}">
        <p14:creationId xmlns:p14="http://schemas.microsoft.com/office/powerpoint/2010/main" val="3666729550"/>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guide id="5" pos="3727" userDrawn="1">
          <p15:clr>
            <a:srgbClr val="A4A3A4"/>
          </p15:clr>
        </p15:guide>
        <p15:guide id="6" pos="3953"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4" y="1376361"/>
            <a:ext cx="11233149"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310896852"/>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userDrawn="1">
          <p15:clr>
            <a:srgbClr val="A4A3A4"/>
          </p15:clr>
        </p15:guide>
        <p15:guide id="4" orient="horz" pos="867">
          <p15:clr>
            <a:srgbClr val="A4A3A4"/>
          </p15:clr>
        </p15:guide>
        <p15:guide id="5" orient="horz" pos="232"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２コラム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58599632"/>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２コラムb">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E7FBD22-3E4F-2213-EAAE-D9B2661AEE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4168" y="0"/>
            <a:ext cx="50419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a:xfrm>
            <a:off x="479425" y="378854"/>
            <a:ext cx="9507855" cy="792000"/>
          </a:xfrm>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2454761218"/>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A2220-834C-31CB-AD11-EE1B9A27A65E}"/>
              </a:ext>
            </a:extLst>
          </p:cNvPr>
          <p:cNvSpPr>
            <a:spLocks noGrp="1"/>
          </p:cNvSpPr>
          <p:nvPr>
            <p:ph type="title"/>
          </p:nvPr>
        </p:nvSpPr>
        <p:spPr>
          <a:xfrm>
            <a:off x="479425" y="360000"/>
            <a:ext cx="9507855" cy="792000"/>
          </a:xfrm>
          <a:prstGeom prst="rect">
            <a:avLst/>
          </a:prstGeom>
        </p:spPr>
        <p:txBody>
          <a:bodyPr vert="horz" lIns="0" tIns="0" rIns="0" bIns="0" rtlCol="0" anchor="t" anchorCtr="0">
            <a:noAutofit/>
          </a:bodyPr>
          <a:lstStyle/>
          <a:p>
            <a:r>
              <a:rPr lang="ja-JP" altLang="en-US"/>
              <a:t>マスター タイトルの書式設定</a:t>
            </a:r>
            <a:endParaRPr lang="en-GB" dirty="0"/>
          </a:p>
        </p:txBody>
      </p:sp>
      <p:sp>
        <p:nvSpPr>
          <p:cNvPr id="3" name="Text Placeholder 2">
            <a:extLst>
              <a:ext uri="{FF2B5EF4-FFF2-40B4-BE49-F238E27FC236}">
                <a16:creationId xmlns:a16="http://schemas.microsoft.com/office/drawing/2014/main" id="{07CB69E6-F0CB-286D-29B7-96C297D88405}"/>
              </a:ext>
            </a:extLst>
          </p:cNvPr>
          <p:cNvSpPr>
            <a:spLocks noGrp="1"/>
          </p:cNvSpPr>
          <p:nvPr>
            <p:ph type="body" idx="1"/>
          </p:nvPr>
        </p:nvSpPr>
        <p:spPr>
          <a:xfrm>
            <a:off x="479425" y="1376363"/>
            <a:ext cx="11233150" cy="4800600"/>
          </a:xfrm>
          <a:prstGeom prst="rect">
            <a:avLst/>
          </a:prstGeom>
        </p:spPr>
        <p:txBody>
          <a:bodyPr vert="horz" lIns="0" tIns="0" rIns="0" bIns="0" rtlCol="0" anchor="t" anchorCtr="0">
            <a:noAutofit/>
          </a:bodyPr>
          <a:lstStyle/>
          <a:p>
            <a:pPr lvl="0"/>
            <a:r>
              <a:rPr lang="en-GB" noProof="0" dirty="0"/>
              <a:t>Level 1 (Mark the text and click TAB for next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 Placeholder 3">
            <a:extLst>
              <a:ext uri="{FF2B5EF4-FFF2-40B4-BE49-F238E27FC236}">
                <a16:creationId xmlns:a16="http://schemas.microsoft.com/office/drawing/2014/main" id="{9E6FB6F0-3FCC-01C1-6126-24C531D0A3A8}"/>
              </a:ext>
            </a:extLst>
          </p:cNvPr>
          <p:cNvSpPr>
            <a:spLocks noGrp="1"/>
          </p:cNvSpPr>
          <p:nvPr>
            <p:ph type="dt" sz="half" idx="2"/>
          </p:nvPr>
        </p:nvSpPr>
        <p:spPr>
          <a:xfrm>
            <a:off x="838200" y="706534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F9D3BD0-38CF-D766-566B-89E011205841}"/>
              </a:ext>
            </a:extLst>
          </p:cNvPr>
          <p:cNvSpPr>
            <a:spLocks noGrp="1"/>
          </p:cNvSpPr>
          <p:nvPr>
            <p:ph type="ftr" sz="quarter" idx="3"/>
          </p:nvPr>
        </p:nvSpPr>
        <p:spPr>
          <a:xfrm>
            <a:off x="4038600" y="706534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2C5DA-A488-6930-9335-93F1D0216D04}"/>
              </a:ext>
            </a:extLst>
          </p:cNvPr>
          <p:cNvSpPr>
            <a:spLocks noGrp="1"/>
          </p:cNvSpPr>
          <p:nvPr>
            <p:ph type="sldNum" sz="quarter" idx="4"/>
          </p:nvPr>
        </p:nvSpPr>
        <p:spPr>
          <a:xfrm>
            <a:off x="10834618" y="6510664"/>
            <a:ext cx="877957" cy="161649"/>
          </a:xfrm>
          <a:prstGeom prst="rect">
            <a:avLst/>
          </a:prstGeom>
        </p:spPr>
        <p:txBody>
          <a:bodyPr vert="horz" lIns="0" tIns="0" rIns="0" bIns="0" rtlCol="0" anchor="b" anchorCtr="0"/>
          <a:lstStyle>
            <a:lvl1pPr algn="r">
              <a:defRPr sz="700">
                <a:solidFill>
                  <a:schemeClr val="tx1"/>
                </a:solidFill>
              </a:defRPr>
            </a:lvl1pPr>
          </a:lstStyle>
          <a:p>
            <a:fld id="{D8A28372-6A5A-4399-8FC5-CCF396CD4981}" type="slidenum">
              <a:rPr lang="en-GB" smtClean="0"/>
              <a:pPr/>
              <a:t>‹#›</a:t>
            </a:fld>
            <a:endParaRPr lang="en-GB"/>
          </a:p>
        </p:txBody>
      </p:sp>
      <p:sp>
        <p:nvSpPr>
          <p:cNvPr id="7" name="Logo name">
            <a:extLst>
              <a:ext uri="{FF2B5EF4-FFF2-40B4-BE49-F238E27FC236}">
                <a16:creationId xmlns:a16="http://schemas.microsoft.com/office/drawing/2014/main" id="{122119FB-BFB9-C986-FBDE-DE8CB945732B}"/>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tx1"/>
                </a:solidFill>
              </a:rPr>
              <a:t>©️ RAKUS Co., Ltd. All Rights Reserved.</a:t>
            </a:r>
            <a:endParaRPr lang="en-GB" sz="600" dirty="0">
              <a:solidFill>
                <a:schemeClr val="tx1"/>
              </a:solidFill>
            </a:endParaRPr>
          </a:p>
        </p:txBody>
      </p:sp>
      <p:pic>
        <p:nvPicPr>
          <p:cNvPr id="13" name="Graphic 12">
            <a:extLst>
              <a:ext uri="{FF2B5EF4-FFF2-40B4-BE49-F238E27FC236}">
                <a16:creationId xmlns:a16="http://schemas.microsoft.com/office/drawing/2014/main" id="{2B8240C4-4C7F-6B69-ADB5-2EC0F01E4C1A}"/>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0334273" y="356640"/>
            <a:ext cx="1353600" cy="421403"/>
          </a:xfrm>
          <a:prstGeom prst="rect">
            <a:avLst/>
          </a:prstGeom>
        </p:spPr>
      </p:pic>
    </p:spTree>
    <p:extLst>
      <p:ext uri="{BB962C8B-B14F-4D97-AF65-F5344CB8AC3E}">
        <p14:creationId xmlns:p14="http://schemas.microsoft.com/office/powerpoint/2010/main" val="17233627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6" r:id="rId3"/>
    <p:sldLayoutId id="2147483678" r:id="rId4"/>
    <p:sldLayoutId id="2147483650" r:id="rId5"/>
    <p:sldLayoutId id="2147483663" r:id="rId6"/>
    <p:sldLayoutId id="2147483675" r:id="rId7"/>
    <p:sldLayoutId id="2147483652" r:id="rId8"/>
    <p:sldLayoutId id="2147483664" r:id="rId9"/>
    <p:sldLayoutId id="2147483665" r:id="rId10"/>
    <p:sldLayoutId id="2147483680" r:id="rId11"/>
    <p:sldLayoutId id="2147483679" r:id="rId12"/>
  </p:sldLayoutIdLst>
  <p:hf sldNum="0" hdr="0" ftr="0" dt="0"/>
  <p:txStyles>
    <p:titleStyle>
      <a:lvl1pPr algn="l" defTabSz="914400" rtl="0" eaLnBrk="1" latinLnBrk="0" hangingPunct="1">
        <a:lnSpc>
          <a:spcPct val="120000"/>
        </a:lnSpc>
        <a:spcBef>
          <a:spcPct val="0"/>
        </a:spcBef>
        <a:buNone/>
        <a:defRPr kumimoji="1" sz="2300" b="1" kern="1200">
          <a:solidFill>
            <a:schemeClr val="tx2"/>
          </a:solidFill>
          <a:latin typeface="+mj-lt"/>
          <a:ea typeface="+mj-ea"/>
          <a:cs typeface="+mj-cs"/>
        </a:defRPr>
      </a:lvl1pPr>
    </p:titleStyle>
    <p:body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A4A3A4"/>
          </p15:clr>
        </p15:guide>
        <p15:guide id="3" pos="7378"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uccess-navi.rakurakuhanbai.jp/manual/detail/1045"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success-navi.rakurakuhanbai.jp/manual/detail/1012" TargetMode="External"/><Relationship Id="rId5" Type="http://schemas.openxmlformats.org/officeDocument/2006/relationships/hyperlink" Target="https://success-navi.rakurakuhanbai.jp/manual/detail/1008" TargetMode="External"/><Relationship Id="rId4" Type="http://schemas.openxmlformats.org/officeDocument/2006/relationships/hyperlink" Target="https://success-navi.rakurakuhanbai.jp/manual/detail/100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uccess-navi.rakurakuhanbai.jp/" TargetMode="External"/><Relationship Id="rId7" Type="http://schemas.openxmlformats.org/officeDocument/2006/relationships/hyperlink" Target="https://success-navi.rakurakuhanbai.jp/manual/detail/1137"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success-navi.rakurakuhanbai.jp/news/detail/4009" TargetMode="External"/><Relationship Id="rId5" Type="http://schemas.openxmlformats.org/officeDocument/2006/relationships/hyperlink" Target="mailto:rakurakuhanbai-support@cs.rakus.co.jp" TargetMode="External"/><Relationship Id="rId4" Type="http://schemas.openxmlformats.org/officeDocument/2006/relationships/hyperlink" Target="https://success-navi.rakurakuhanbai.jp/welcom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uccess-navi.rakurakuhanbai.jp/manual/detail/1503"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2E4B4-9BB3-F9BF-61CD-CB706CC30DD1}"/>
              </a:ext>
            </a:extLst>
          </p:cNvPr>
          <p:cNvSpPr>
            <a:spLocks noGrp="1"/>
          </p:cNvSpPr>
          <p:nvPr>
            <p:ph type="ctrTitle"/>
          </p:nvPr>
        </p:nvSpPr>
        <p:spPr>
          <a:xfrm>
            <a:off x="479425" y="2812279"/>
            <a:ext cx="7001238" cy="2552935"/>
          </a:xfrm>
        </p:spPr>
        <p:txBody>
          <a:bodyPr/>
          <a:lstStyle/>
          <a:p>
            <a:pPr>
              <a:lnSpc>
                <a:spcPct val="120000"/>
              </a:lnSpc>
            </a:pPr>
            <a:r>
              <a:rPr kumimoji="1" lang="ja-JP" altLang="en-US" dirty="0"/>
              <a:t>「楽楽販売」</a:t>
            </a:r>
            <a:br>
              <a:rPr kumimoji="1" lang="en-US" altLang="ja-JP" dirty="0"/>
            </a:br>
            <a:r>
              <a:rPr kumimoji="1" lang="ja-JP" altLang="en-US" dirty="0"/>
              <a:t>管理者向けマニュアル</a:t>
            </a:r>
          </a:p>
        </p:txBody>
      </p:sp>
      <p:sp>
        <p:nvSpPr>
          <p:cNvPr id="3" name="テキスト プレースホルダー 2">
            <a:extLst>
              <a:ext uri="{FF2B5EF4-FFF2-40B4-BE49-F238E27FC236}">
                <a16:creationId xmlns:a16="http://schemas.microsoft.com/office/drawing/2014/main" id="{2D7861E5-6B6F-1C3C-F726-506453DA17A2}"/>
              </a:ext>
            </a:extLst>
          </p:cNvPr>
          <p:cNvSpPr>
            <a:spLocks noGrp="1"/>
          </p:cNvSpPr>
          <p:nvPr>
            <p:ph type="body" sz="quarter" idx="18"/>
          </p:nvPr>
        </p:nvSpPr>
        <p:spPr/>
        <p:txBody>
          <a:bodyPr/>
          <a:lstStyle/>
          <a:p>
            <a:r>
              <a:rPr kumimoji="1" lang="ja-JP" altLang="en-US" dirty="0"/>
              <a:t>株式会社●●</a:t>
            </a:r>
            <a:endParaRPr kumimoji="1" lang="en-US" altLang="ja-JP" dirty="0"/>
          </a:p>
        </p:txBody>
      </p:sp>
      <p:sp>
        <p:nvSpPr>
          <p:cNvPr id="8" name="テキスト プレースホルダー 7">
            <a:extLst>
              <a:ext uri="{FF2B5EF4-FFF2-40B4-BE49-F238E27FC236}">
                <a16:creationId xmlns:a16="http://schemas.microsoft.com/office/drawing/2014/main" id="{63632B6C-1510-3EAD-BFA4-DE3C6C156A1B}"/>
              </a:ext>
            </a:extLst>
          </p:cNvPr>
          <p:cNvSpPr>
            <a:spLocks noGrp="1"/>
          </p:cNvSpPr>
          <p:nvPr>
            <p:ph type="body" sz="quarter" idx="23"/>
          </p:nvPr>
        </p:nvSpPr>
        <p:spPr/>
        <p:txBody>
          <a:bodyPr/>
          <a:lstStyle/>
          <a:p>
            <a:r>
              <a:rPr lang="en-US" altLang="ja-JP" dirty="0"/>
              <a:t>2025/10</a:t>
            </a:r>
          </a:p>
          <a:p>
            <a:endParaRPr lang="ja-JP" altLang="en-US" dirty="0"/>
          </a:p>
        </p:txBody>
      </p:sp>
    </p:spTree>
    <p:extLst>
      <p:ext uri="{BB962C8B-B14F-4D97-AF65-F5344CB8AC3E}">
        <p14:creationId xmlns:p14="http://schemas.microsoft.com/office/powerpoint/2010/main" val="318543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F9DA4-7158-0460-6109-FC313B8A48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2DE578-61FF-5892-38EB-6CF1161A0234}"/>
              </a:ext>
            </a:extLst>
          </p:cNvPr>
          <p:cNvSpPr>
            <a:spLocks noGrp="1"/>
          </p:cNvSpPr>
          <p:nvPr>
            <p:ph type="title"/>
          </p:nvPr>
        </p:nvSpPr>
        <p:spPr/>
        <p:txBody>
          <a:bodyPr/>
          <a:lstStyle/>
          <a:p>
            <a:r>
              <a:rPr kumimoji="1" lang="ja-JP" altLang="en-US" dirty="0"/>
              <a:t>オプション一覧（抜粋）</a:t>
            </a:r>
          </a:p>
        </p:txBody>
      </p:sp>
      <p:sp>
        <p:nvSpPr>
          <p:cNvPr id="4" name="スライド番号プレースホルダー 3">
            <a:extLst>
              <a:ext uri="{FF2B5EF4-FFF2-40B4-BE49-F238E27FC236}">
                <a16:creationId xmlns:a16="http://schemas.microsoft.com/office/drawing/2014/main" id="{5CCC9E7E-C537-3BD3-3EBC-4C77966DFD28}"/>
              </a:ext>
            </a:extLst>
          </p:cNvPr>
          <p:cNvSpPr>
            <a:spLocks noGrp="1"/>
          </p:cNvSpPr>
          <p:nvPr>
            <p:ph type="sldNum" sz="quarter" idx="12"/>
          </p:nvPr>
        </p:nvSpPr>
        <p:spPr/>
        <p:txBody>
          <a:bodyPr/>
          <a:lstStyle/>
          <a:p>
            <a:fld id="{D8A28372-6A5A-4399-8FC5-CCF396CD4981}" type="slidenum">
              <a:rPr lang="en-GB" smtClean="0"/>
              <a:t>10</a:t>
            </a:fld>
            <a:endParaRPr lang="en-GB"/>
          </a:p>
        </p:txBody>
      </p:sp>
      <p:graphicFrame>
        <p:nvGraphicFramePr>
          <p:cNvPr id="6" name="コンテンツ プレースホルダー 4">
            <a:extLst>
              <a:ext uri="{FF2B5EF4-FFF2-40B4-BE49-F238E27FC236}">
                <a16:creationId xmlns:a16="http://schemas.microsoft.com/office/drawing/2014/main" id="{1AF8CADD-B808-C38B-DE3B-851A8137A826}"/>
              </a:ext>
            </a:extLst>
          </p:cNvPr>
          <p:cNvGraphicFramePr>
            <a:graphicFrameLocks noGrp="1"/>
          </p:cNvGraphicFramePr>
          <p:nvPr>
            <p:ph sz="half" idx="1"/>
            <p:extLst>
              <p:ext uri="{D42A27DB-BD31-4B8C-83A1-F6EECF244321}">
                <p14:modId xmlns:p14="http://schemas.microsoft.com/office/powerpoint/2010/main" val="817362301"/>
              </p:ext>
            </p:extLst>
          </p:nvPr>
        </p:nvGraphicFramePr>
        <p:xfrm>
          <a:off x="479425" y="1376363"/>
          <a:ext cx="11233150" cy="4932366"/>
        </p:xfrm>
        <a:graphic>
          <a:graphicData uri="http://schemas.openxmlformats.org/drawingml/2006/table">
            <a:tbl>
              <a:tblPr firstRow="1" bandRow="1">
                <a:tableStyleId>{5C22544A-7EE6-4342-B048-85BDC9FD1C3A}</a:tableStyleId>
              </a:tblPr>
              <a:tblGrid>
                <a:gridCol w="2098161">
                  <a:extLst>
                    <a:ext uri="{9D8B030D-6E8A-4147-A177-3AD203B41FA5}">
                      <a16:colId xmlns:a16="http://schemas.microsoft.com/office/drawing/2014/main" val="3383531625"/>
                    </a:ext>
                  </a:extLst>
                </a:gridCol>
                <a:gridCol w="3544434">
                  <a:extLst>
                    <a:ext uri="{9D8B030D-6E8A-4147-A177-3AD203B41FA5}">
                      <a16:colId xmlns:a16="http://schemas.microsoft.com/office/drawing/2014/main" val="1837079000"/>
                    </a:ext>
                  </a:extLst>
                </a:gridCol>
                <a:gridCol w="1628350">
                  <a:extLst>
                    <a:ext uri="{9D8B030D-6E8A-4147-A177-3AD203B41FA5}">
                      <a16:colId xmlns:a16="http://schemas.microsoft.com/office/drawing/2014/main" val="2789003304"/>
                    </a:ext>
                  </a:extLst>
                </a:gridCol>
                <a:gridCol w="3962205">
                  <a:extLst>
                    <a:ext uri="{9D8B030D-6E8A-4147-A177-3AD203B41FA5}">
                      <a16:colId xmlns:a16="http://schemas.microsoft.com/office/drawing/2014/main" val="1751268876"/>
                    </a:ext>
                  </a:extLst>
                </a:gridCol>
              </a:tblGrid>
              <a:tr h="316526">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品目</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備考</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品目</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kumimoji="1" lang="ja-JP" altLang="en-US" sz="1300" dirty="0">
                          <a:solidFill>
                            <a:schemeClr val="bg1"/>
                          </a:solidFill>
                          <a:latin typeface="+mn-lt"/>
                          <a:ea typeface="BIZ UDPゴシック" panose="020B0400000000000000" pitchFamily="50" charset="-128"/>
                        </a:rPr>
                        <a:t>備考</a:t>
                      </a:r>
                    </a:p>
                  </a:txBody>
                  <a:tcPr marL="80930" marR="80930" marT="40465" marB="404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8752371"/>
                  </a:ext>
                </a:extLst>
              </a:tr>
              <a:tr h="43109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n-lt"/>
                          <a:ea typeface="BIZ UDPゴシック" panose="020B0400000000000000" pitchFamily="50" charset="-128"/>
                        </a:rPr>
                        <a:t>バックアップオプション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1000" kern="1200" dirty="0">
                          <a:solidFill>
                            <a:schemeClr val="tx1"/>
                          </a:solidFill>
                          <a:latin typeface="+mn-lt"/>
                          <a:ea typeface="BIZ UDPゴシック" panose="020B0400000000000000" pitchFamily="50" charset="-128"/>
                          <a:cs typeface="+mn-cs"/>
                        </a:rPr>
                        <a:t>1</a:t>
                      </a:r>
                      <a:r>
                        <a:rPr kumimoji="1" lang="ja-JP" altLang="en-US" sz="1000" kern="1200" dirty="0">
                          <a:solidFill>
                            <a:schemeClr val="tx1"/>
                          </a:solidFill>
                          <a:latin typeface="+mn-lt"/>
                          <a:ea typeface="BIZ UDPゴシック" panose="020B0400000000000000" pitchFamily="50" charset="-128"/>
                          <a:cs typeface="+mn-cs"/>
                        </a:rPr>
                        <a:t>日</a:t>
                      </a:r>
                      <a:r>
                        <a:rPr kumimoji="1" lang="en-US" altLang="ja-JP" sz="1000" kern="1200" dirty="0">
                          <a:solidFill>
                            <a:schemeClr val="tx1"/>
                          </a:solidFill>
                          <a:latin typeface="+mn-lt"/>
                          <a:ea typeface="BIZ UDPゴシック" panose="020B0400000000000000" pitchFamily="50" charset="-128"/>
                          <a:cs typeface="+mn-cs"/>
                        </a:rPr>
                        <a:t>1</a:t>
                      </a:r>
                      <a:r>
                        <a:rPr kumimoji="1" lang="ja-JP" altLang="en-US" sz="1000" kern="1200" dirty="0">
                          <a:solidFill>
                            <a:schemeClr val="tx1"/>
                          </a:solidFill>
                          <a:latin typeface="+mn-lt"/>
                          <a:ea typeface="BIZ UDPゴシック" panose="020B0400000000000000" pitchFamily="50" charset="-128"/>
                          <a:cs typeface="+mn-cs"/>
                        </a:rPr>
                        <a:t>回早朝にバックアップサーバにデータを作成し、</a:t>
                      </a:r>
                      <a:endParaRPr kumimoji="1" lang="en-US" altLang="ja-JP" sz="1000" kern="1200" dirty="0">
                        <a:solidFill>
                          <a:schemeClr val="tx1"/>
                        </a:solidFill>
                        <a:latin typeface="+mn-lt"/>
                        <a:ea typeface="BIZ UDPゴシック" panose="020B0400000000000000" pitchFamily="50" charset="-128"/>
                        <a:cs typeface="+mn-cs"/>
                      </a:endParaRPr>
                    </a:p>
                    <a:p>
                      <a:pPr algn="l">
                        <a:lnSpc>
                          <a:spcPct val="120000"/>
                        </a:lnSpc>
                      </a:pPr>
                      <a:r>
                        <a:rPr kumimoji="1" lang="en-US" altLang="ja-JP" sz="1000" kern="1200" dirty="0">
                          <a:solidFill>
                            <a:schemeClr val="tx1"/>
                          </a:solidFill>
                          <a:latin typeface="+mn-lt"/>
                          <a:ea typeface="BIZ UDPゴシック" panose="020B0400000000000000" pitchFamily="50" charset="-128"/>
                          <a:cs typeface="+mn-cs"/>
                        </a:rPr>
                        <a:t>7</a:t>
                      </a:r>
                      <a:r>
                        <a:rPr kumimoji="1" lang="ja-JP" altLang="en-US" sz="1000" kern="1200" dirty="0">
                          <a:solidFill>
                            <a:schemeClr val="tx1"/>
                          </a:solidFill>
                          <a:latin typeface="+mn-lt"/>
                          <a:ea typeface="BIZ UDPゴシック" panose="020B0400000000000000" pitchFamily="50" charset="-128"/>
                          <a:cs typeface="+mn-cs"/>
                        </a:rPr>
                        <a:t>世代分保持します。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自動処理連続実行</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自動処理の連続実行が最大</a:t>
                      </a:r>
                      <a:r>
                        <a:rPr kumimoji="1" lang="en-US" altLang="ja-JP" sz="1000" dirty="0">
                          <a:solidFill>
                            <a:schemeClr val="tx1"/>
                          </a:solidFill>
                          <a:latin typeface="+mn-lt"/>
                          <a:ea typeface="BIZ UDPゴシック" panose="020B0400000000000000" pitchFamily="50" charset="-128"/>
                        </a:rPr>
                        <a:t>3</a:t>
                      </a:r>
                      <a:r>
                        <a:rPr kumimoji="1" lang="ja-JP" altLang="en-US" sz="1000" dirty="0">
                          <a:solidFill>
                            <a:schemeClr val="tx1"/>
                          </a:solidFill>
                          <a:latin typeface="+mn-lt"/>
                          <a:ea typeface="BIZ UDPゴシック" panose="020B0400000000000000" pitchFamily="50" charset="-128"/>
                        </a:rPr>
                        <a:t>回まで可能になります。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5503714"/>
                  </a:ext>
                </a:extLst>
              </a:tr>
              <a:tr h="431092">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PDF</a:t>
                      </a:r>
                      <a:r>
                        <a:rPr kumimoji="1" lang="ja-JP" altLang="en-US" sz="1000" dirty="0">
                          <a:solidFill>
                            <a:schemeClr val="tx1"/>
                          </a:solidFill>
                          <a:latin typeface="+mn-lt"/>
                          <a:ea typeface="BIZ UDPゴシック" panose="020B0400000000000000" pitchFamily="50" charset="-128"/>
                        </a:rPr>
                        <a:t>出力</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PDF</a:t>
                      </a:r>
                      <a:r>
                        <a:rPr kumimoji="1" lang="ja-JP" altLang="en-US" sz="1000" dirty="0">
                          <a:solidFill>
                            <a:schemeClr val="tx1"/>
                          </a:solidFill>
                          <a:latin typeface="+mn-lt"/>
                          <a:ea typeface="BIZ UDPゴシック" panose="020B0400000000000000" pitchFamily="50" charset="-128"/>
                        </a:rPr>
                        <a:t>で各種帳票類を出力できます。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自動処理ジャンプ</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自動処理パーツに「ジャンプパーツ」を追加が可能になります。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7822727"/>
                  </a:ext>
                </a:extLst>
              </a:tr>
              <a:tr h="43109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n-lt"/>
                          <a:ea typeface="BIZ UDPゴシック" panose="020B0400000000000000" pitchFamily="50" charset="-128"/>
                        </a:rPr>
                        <a:t>電子帳簿保存法オプション</a:t>
                      </a:r>
                      <a:endParaRPr kumimoji="1" lang="en-US" altLang="ja-JP"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電子帳簿保存法に則して対象書類の電子保存ができます。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メールサーバ</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大量配信にも対応できるメールサーバからメールを送信できるようになります。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0502442"/>
                  </a:ext>
                </a:extLst>
              </a:tr>
              <a:tr h="431092">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IP</a:t>
                      </a:r>
                      <a:r>
                        <a:rPr kumimoji="1" lang="ja-JP" altLang="en-US" sz="1000" dirty="0">
                          <a:solidFill>
                            <a:schemeClr val="tx1"/>
                          </a:solidFill>
                          <a:latin typeface="+mn-lt"/>
                          <a:ea typeface="BIZ UDPゴシック" panose="020B0400000000000000" pitchFamily="50" charset="-128"/>
                        </a:rPr>
                        <a:t>アドレス制限</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ネットワーク単位でアクセス制限を設定できます。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a:t>
                      </a:r>
                      <a:r>
                        <a:rPr kumimoji="1" lang="zh-TW" altLang="en-US" sz="1000" dirty="0">
                          <a:solidFill>
                            <a:schemeClr val="tx1"/>
                          </a:solidFill>
                          <a:latin typeface="+mn-lt"/>
                          <a:ea typeface="BIZ UDPゴシック" panose="020B0400000000000000" pitchFamily="50" charset="-128"/>
                        </a:rPr>
                        <a:t>楽楽明細</a:t>
                      </a:r>
                      <a:r>
                        <a:rPr kumimoji="1" lang="ja-JP" altLang="en-US" sz="1000" dirty="0">
                          <a:solidFill>
                            <a:schemeClr val="tx1"/>
                          </a:solidFill>
                          <a:latin typeface="+mn-lt"/>
                          <a:ea typeface="BIZ UDPゴシック" panose="020B0400000000000000" pitchFamily="50" charset="-128"/>
                        </a:rPr>
                        <a:t>」</a:t>
                      </a:r>
                      <a:r>
                        <a:rPr kumimoji="1" lang="zh-TW"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ラクスが提供する別サービス「楽楽明細」と</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2276425"/>
                  </a:ext>
                </a:extLst>
              </a:tr>
              <a:tr h="431092">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SSL</a:t>
                      </a:r>
                      <a:r>
                        <a:rPr kumimoji="1" lang="ja-JP" altLang="en-US" sz="1000" dirty="0">
                          <a:solidFill>
                            <a:schemeClr val="tx1"/>
                          </a:solidFill>
                          <a:latin typeface="+mn-lt"/>
                          <a:ea typeface="BIZ UDPゴシック" panose="020B0400000000000000" pitchFamily="50" charset="-128"/>
                        </a:rPr>
                        <a:t>クライアント認証</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パソコン単位でアクセス制限を設定できます。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a:t>
                      </a:r>
                      <a:r>
                        <a:rPr kumimoji="1" lang="zh-TW" altLang="en-US" sz="1000" dirty="0">
                          <a:solidFill>
                            <a:schemeClr val="tx1"/>
                          </a:solidFill>
                          <a:latin typeface="+mn-lt"/>
                          <a:ea typeface="BIZ UDPゴシック" panose="020B0400000000000000" pitchFamily="50" charset="-128"/>
                        </a:rPr>
                        <a:t>楽楽</a:t>
                      </a:r>
                      <a:r>
                        <a:rPr kumimoji="1" lang="ja-JP" altLang="en-US" sz="1000" dirty="0">
                          <a:solidFill>
                            <a:schemeClr val="tx1"/>
                          </a:solidFill>
                          <a:latin typeface="+mn-lt"/>
                          <a:ea typeface="BIZ UDPゴシック" panose="020B0400000000000000" pitchFamily="50" charset="-128"/>
                        </a:rPr>
                        <a:t>精算」</a:t>
                      </a:r>
                      <a:r>
                        <a:rPr kumimoji="1" lang="zh-TW"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ラクスが提供する別サービス「楽楽精算」と</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2075150"/>
                  </a:ext>
                </a:extLst>
              </a:tr>
              <a:tr h="431092">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上限値拡張オプション</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上限値を一段階、拡張できます。</a:t>
                      </a:r>
                      <a:endParaRPr kumimoji="1" lang="en-US" altLang="ja-JP" sz="1000" dirty="0">
                        <a:solidFill>
                          <a:schemeClr val="tx1"/>
                        </a:solidFill>
                        <a:latin typeface="+mn-lt"/>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（スタンダードプランのみ）</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「メールディーラー」</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zh-TW"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lang="ja-JP" altLang="en-US" sz="1000" dirty="0">
                          <a:latin typeface="+mn-lt"/>
                        </a:rPr>
                        <a:t>ラクスが提供する別サービス「メールディーラー」と</a:t>
                      </a:r>
                      <a:endParaRPr lang="en-US" altLang="ja-JP" sz="1000" dirty="0">
                        <a:latin typeface="+mn-lt"/>
                      </a:endParaRPr>
                    </a:p>
                    <a:p>
                      <a:pPr algn="l">
                        <a:lnSpc>
                          <a:spcPct val="120000"/>
                        </a:lnSpc>
                      </a:pPr>
                      <a:r>
                        <a:rPr lang="en-US" altLang="ja-JP" sz="1000" dirty="0">
                          <a:latin typeface="+mn-lt"/>
                        </a:rPr>
                        <a:t>API</a:t>
                      </a:r>
                      <a:r>
                        <a:rPr lang="ja-JP" altLang="en-US" sz="1000" dirty="0">
                          <a:latin typeface="+mn-lt"/>
                        </a:rPr>
                        <a:t>データ連携するためのオプションです。 </a:t>
                      </a:r>
                      <a:endParaRPr kumimoji="1" lang="ja-JP" altLang="en-US"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8384337"/>
                  </a:ext>
                </a:extLst>
              </a:tr>
              <a:tr h="615190">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ライトユーザーライセンス</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データ参照、登録、削除の操作のみ行うことができる</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ユーザーライセンスを</a:t>
                      </a:r>
                      <a:r>
                        <a:rPr kumimoji="1" lang="en-US" altLang="ja-JP" sz="1000" dirty="0">
                          <a:solidFill>
                            <a:schemeClr val="tx1"/>
                          </a:solidFill>
                          <a:latin typeface="+mn-lt"/>
                          <a:ea typeface="BIZ UDPゴシック" panose="020B0400000000000000" pitchFamily="50" charset="-128"/>
                        </a:rPr>
                        <a:t>100</a:t>
                      </a:r>
                      <a:r>
                        <a:rPr kumimoji="1" lang="ja-JP" altLang="en-US" sz="1000" dirty="0">
                          <a:solidFill>
                            <a:schemeClr val="tx1"/>
                          </a:solidFill>
                          <a:latin typeface="+mn-lt"/>
                          <a:ea typeface="BIZ UDPゴシック" panose="020B0400000000000000" pitchFamily="50" charset="-128"/>
                        </a:rPr>
                        <a:t>ユーザー分発行できます。</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ja-JP" altLang="en-US" sz="1000" dirty="0">
                          <a:solidFill>
                            <a:schemeClr val="tx1"/>
                          </a:solidFill>
                          <a:latin typeface="+mn-lt"/>
                          <a:ea typeface="BIZ UDPゴシック" panose="020B0400000000000000" pitchFamily="50" charset="-128"/>
                        </a:rPr>
                        <a:t>（スタンダードプランのみ）</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「配配メール／クルメル」</a:t>
                      </a:r>
                      <a:r>
                        <a:rPr kumimoji="1" lang="zh-TW"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ラクスが提供する別サービス「配配メール／クルメル」と</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データ連携するためのオプションです。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5940167"/>
                  </a:ext>
                </a:extLst>
              </a:tr>
              <a:tr h="431092">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添付ファイル暗号化</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「楽楽販売」からのメール送信時に、</a:t>
                      </a:r>
                      <a:endParaRPr kumimoji="1" lang="en-US" altLang="ja-JP" sz="1000" dirty="0">
                        <a:solidFill>
                          <a:schemeClr val="tx1"/>
                        </a:solidFill>
                        <a:latin typeface="+mn-lt"/>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添付ファイルを自動で暗号化します。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勘定奉行連携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勘定奉行連携用の</a:t>
                      </a:r>
                      <a:r>
                        <a:rPr kumimoji="1" lang="en-US" altLang="ja-JP" sz="1000" dirty="0">
                          <a:solidFill>
                            <a:schemeClr val="tx1"/>
                          </a:solidFill>
                          <a:latin typeface="+mn-lt"/>
                          <a:ea typeface="BIZ UDPゴシック" panose="020B0400000000000000" pitchFamily="50" charset="-128"/>
                        </a:rPr>
                        <a:t>CSV</a:t>
                      </a:r>
                      <a:r>
                        <a:rPr kumimoji="1" lang="ja-JP" altLang="en-US" sz="1000" dirty="0">
                          <a:solidFill>
                            <a:schemeClr val="tx1"/>
                          </a:solidFill>
                          <a:latin typeface="+mn-lt"/>
                          <a:ea typeface="BIZ UDPゴシック" panose="020B0400000000000000" pitchFamily="50" charset="-128"/>
                        </a:rPr>
                        <a:t>データ出力が可能になります。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1724060"/>
                  </a:ext>
                </a:extLst>
              </a:tr>
              <a:tr h="275957">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ディスク容量（</a:t>
                      </a:r>
                      <a:r>
                        <a:rPr kumimoji="1" lang="en-US" altLang="ja-JP" sz="1000" dirty="0">
                          <a:solidFill>
                            <a:schemeClr val="tx1"/>
                          </a:solidFill>
                          <a:latin typeface="+mn-lt"/>
                          <a:ea typeface="BIZ UDPゴシック" panose="020B0400000000000000" pitchFamily="50" charset="-128"/>
                        </a:rPr>
                        <a:t>GB</a:t>
                      </a:r>
                      <a:r>
                        <a:rPr kumimoji="1" lang="ja-JP" altLang="en-US" sz="1000" dirty="0">
                          <a:solidFill>
                            <a:schemeClr val="tx1"/>
                          </a:solidFill>
                          <a:latin typeface="+mn-lt"/>
                          <a:ea typeface="BIZ UDPゴシック" panose="020B0400000000000000" pitchFamily="50" charset="-128"/>
                        </a:rPr>
                        <a:t>）追加</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lang="ja-JP" altLang="en-US" sz="1000" dirty="0">
                          <a:latin typeface="+mn-lt"/>
                        </a:rPr>
                        <a:t>データおよびファイルの保存容量を追加できます。</a:t>
                      </a:r>
                      <a:endParaRPr kumimoji="1" lang="ja-JP" altLang="en-US"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35000"/>
                        </a:lnSpc>
                      </a:pPr>
                      <a:r>
                        <a:rPr kumimoji="1" lang="en-US" altLang="ja-JP" sz="1000" dirty="0" err="1">
                          <a:solidFill>
                            <a:schemeClr val="tx1"/>
                          </a:solidFill>
                          <a:latin typeface="+mn-lt"/>
                          <a:ea typeface="BIZ UDPゴシック" panose="020B0400000000000000" pitchFamily="50" charset="-128"/>
                        </a:rPr>
                        <a:t>freee</a:t>
                      </a:r>
                      <a:r>
                        <a:rPr kumimoji="1" lang="ja-JP"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1" lang="en-US" altLang="ja-JP" sz="1000" dirty="0" err="1">
                          <a:solidFill>
                            <a:schemeClr val="tx1"/>
                          </a:solidFill>
                          <a:latin typeface="+mn-lt"/>
                          <a:ea typeface="BIZ UDPゴシック" panose="020B0400000000000000" pitchFamily="50" charset="-128"/>
                        </a:rPr>
                        <a:t>freee</a:t>
                      </a:r>
                      <a:r>
                        <a:rPr kumimoji="1" lang="ja-JP" altLang="en-US" sz="1000" dirty="0">
                          <a:solidFill>
                            <a:schemeClr val="tx1"/>
                          </a:solidFill>
                          <a:latin typeface="+mn-lt"/>
                          <a:ea typeface="BIZ UDPゴシック" panose="020B0400000000000000" pitchFamily="50" charset="-128"/>
                        </a:rPr>
                        <a:t>とのデータ連携のための</a:t>
                      </a: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設定画面が利用できます。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7787097"/>
                  </a:ext>
                </a:extLst>
              </a:tr>
              <a:tr h="431092">
                <a:tc>
                  <a:txBody>
                    <a:bodyPr/>
                    <a:lstStyle/>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他システムとのデータ連携のための</a:t>
                      </a:r>
                      <a:endParaRPr kumimoji="1" lang="en-US" altLang="ja-JP" sz="1000" dirty="0">
                        <a:solidFill>
                          <a:schemeClr val="tx1"/>
                        </a:solidFill>
                        <a:latin typeface="+mn-lt"/>
                        <a:ea typeface="BIZ UDPゴシック" panose="020B0400000000000000" pitchFamily="50" charset="-128"/>
                      </a:endParaRPr>
                    </a:p>
                    <a:p>
                      <a:pPr algn="l">
                        <a:lnSpc>
                          <a:spcPct val="120000"/>
                        </a:lnSpc>
                      </a:pPr>
                      <a:r>
                        <a:rPr kumimoji="1" lang="en-US" altLang="ja-JP" sz="1000" dirty="0">
                          <a:solidFill>
                            <a:schemeClr val="tx1"/>
                          </a:solidFill>
                          <a:latin typeface="+mn-lt"/>
                          <a:ea typeface="BIZ UDPゴシック" panose="020B0400000000000000" pitchFamily="50" charset="-128"/>
                        </a:rPr>
                        <a:t>API</a:t>
                      </a:r>
                      <a:r>
                        <a:rPr kumimoji="1" lang="ja-JP" altLang="en-US" sz="1000" dirty="0">
                          <a:solidFill>
                            <a:schemeClr val="tx1"/>
                          </a:solidFill>
                          <a:latin typeface="+mn-lt"/>
                          <a:ea typeface="BIZ UDPゴシック" panose="020B0400000000000000" pitchFamily="50" charset="-128"/>
                        </a:rPr>
                        <a:t>設定が利用可能となります。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クラウドサイン連携</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電子契約サービスのクラウドサインに書類を連携し</a:t>
                      </a:r>
                      <a:endParaRPr kumimoji="1" lang="en-US" altLang="ja-JP" sz="1000" dirty="0">
                        <a:solidFill>
                          <a:schemeClr val="tx1"/>
                        </a:solidFill>
                        <a:latin typeface="+mn-lt"/>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契約締結することができます。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052099"/>
                  </a:ext>
                </a:extLst>
              </a:tr>
              <a:tr h="275957">
                <a:tc>
                  <a:txBody>
                    <a:bodyPr/>
                    <a:lstStyle/>
                    <a:p>
                      <a:pPr algn="l">
                        <a:lnSpc>
                          <a:spcPct val="120000"/>
                        </a:lnSpc>
                      </a:pPr>
                      <a:r>
                        <a:rPr kumimoji="1" lang="ja-JP" altLang="en-US" sz="1000" dirty="0">
                          <a:solidFill>
                            <a:schemeClr val="tx1"/>
                          </a:solidFill>
                          <a:latin typeface="+mn-lt"/>
                          <a:ea typeface="BIZ UDPゴシック" panose="020B0400000000000000" pitchFamily="50" charset="-128"/>
                        </a:rPr>
                        <a:t>メールボックス</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1" lang="ja-JP" altLang="en-US" sz="1000" dirty="0">
                          <a:solidFill>
                            <a:schemeClr val="tx1"/>
                          </a:solidFill>
                          <a:latin typeface="+mn-lt"/>
                          <a:ea typeface="BIZ UDPゴシック" panose="020B0400000000000000" pitchFamily="50" charset="-128"/>
                        </a:rPr>
                        <a:t>外部からの定型メールを解析し、レコード登録できます。</a:t>
                      </a: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endParaRPr kumimoji="1" lang="ja-JP" altLang="en-US"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pPr>
                      <a:endParaRPr kumimoji="1" lang="ja-JP" altLang="en-US" sz="1000" dirty="0">
                        <a:solidFill>
                          <a:schemeClr val="tx1"/>
                        </a:solidFill>
                        <a:latin typeface="+mn-lt"/>
                        <a:ea typeface="BIZ UDPゴシック" panose="020B0400000000000000" pitchFamily="50" charset="-128"/>
                      </a:endParaRPr>
                    </a:p>
                  </a:txBody>
                  <a:tcPr marL="80930" marR="80930" marT="40465" marB="40465"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4134405"/>
                  </a:ext>
                </a:extLst>
              </a:tr>
            </a:tbl>
          </a:graphicData>
        </a:graphic>
      </p:graphicFrame>
    </p:spTree>
    <p:extLst>
      <p:ext uri="{BB962C8B-B14F-4D97-AF65-F5344CB8AC3E}">
        <p14:creationId xmlns:p14="http://schemas.microsoft.com/office/powerpoint/2010/main" val="267167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4B3CBC-EFC0-AD82-E2C8-77111CF5E1B5}"/>
              </a:ext>
            </a:extLst>
          </p:cNvPr>
          <p:cNvSpPr>
            <a:spLocks noGrp="1"/>
          </p:cNvSpPr>
          <p:nvPr>
            <p:ph type="title"/>
          </p:nvPr>
        </p:nvSpPr>
        <p:spPr/>
        <p:txBody>
          <a:bodyPr/>
          <a:lstStyle/>
          <a:p>
            <a:r>
              <a:rPr kumimoji="1" lang="ja-JP" altLang="en-US" dirty="0"/>
              <a:t>学習資料</a:t>
            </a:r>
          </a:p>
        </p:txBody>
      </p:sp>
      <p:sp>
        <p:nvSpPr>
          <p:cNvPr id="3" name="コンテンツ プレースホルダー 2">
            <a:extLst>
              <a:ext uri="{FF2B5EF4-FFF2-40B4-BE49-F238E27FC236}">
                <a16:creationId xmlns:a16="http://schemas.microsoft.com/office/drawing/2014/main" id="{8693ECD3-193C-5BCB-DEEE-B4A9C8B1E62E}"/>
              </a:ext>
            </a:extLst>
          </p:cNvPr>
          <p:cNvSpPr>
            <a:spLocks noGrp="1"/>
          </p:cNvSpPr>
          <p:nvPr>
            <p:ph sz="half" idx="1"/>
          </p:nvPr>
        </p:nvSpPr>
        <p:spPr/>
        <p:txBody>
          <a:bodyPr/>
          <a:lstStyle/>
          <a:p>
            <a:pPr marL="0" indent="0">
              <a:buNone/>
            </a:pPr>
            <a:r>
              <a:rPr lang="ja-JP" altLang="en-US" dirty="0"/>
              <a:t>「楽楽販売」の運用保守を行う上で、基本的な知識を学習するためのマニュアル一覧です。</a:t>
            </a:r>
            <a:endParaRPr lang="en-US" altLang="ja-JP" dirty="0"/>
          </a:p>
          <a:p>
            <a:pPr marL="0" indent="0">
              <a:buNone/>
            </a:pPr>
            <a:r>
              <a:rPr lang="ja-JP" altLang="en-US" dirty="0"/>
              <a:t>（サクセスナビのアカウント作成後、閲覧可能です）</a:t>
            </a:r>
            <a:endParaRPr lang="en-US" altLang="ja-JP" dirty="0"/>
          </a:p>
          <a:p>
            <a:pPr marL="0" indent="0">
              <a:buNone/>
            </a:pPr>
            <a:endParaRPr lang="en-US" altLang="ja-JP" dirty="0"/>
          </a:p>
          <a:p>
            <a:pPr marL="0" indent="0">
              <a:buNone/>
            </a:pPr>
            <a:r>
              <a:rPr lang="ja-JP" altLang="en-US" dirty="0"/>
              <a:t>・</a:t>
            </a:r>
            <a:r>
              <a:rPr lang="en-US" altLang="ja-JP" dirty="0"/>
              <a:t>【</a:t>
            </a:r>
            <a:r>
              <a:rPr lang="ja-JP" altLang="en-US" dirty="0"/>
              <a:t>動画マニュアル</a:t>
            </a:r>
            <a:r>
              <a:rPr lang="en-US" altLang="ja-JP" dirty="0"/>
              <a:t>】</a:t>
            </a:r>
            <a:r>
              <a:rPr lang="ja-JP" altLang="en-US" dirty="0"/>
              <a:t>画面構成について（</a:t>
            </a:r>
            <a:r>
              <a:rPr lang="en-US" altLang="ja-JP" dirty="0">
                <a:hlinkClick r:id="rId3"/>
              </a:rPr>
              <a:t>https://success-navi.rakurakuhanbai.jp/manual/detail/1045</a:t>
            </a:r>
            <a:r>
              <a:rPr lang="ja-JP" altLang="en-US" dirty="0"/>
              <a:t>）</a:t>
            </a:r>
            <a:endParaRPr lang="en-US" altLang="ja-JP" dirty="0"/>
          </a:p>
          <a:p>
            <a:pPr marL="0" indent="0">
              <a:buNone/>
            </a:pPr>
            <a:r>
              <a:rPr lang="ja-JP" altLang="en-US" dirty="0"/>
              <a:t>　└まずは「楽楽販売」の構成要素について理解しましょう。</a:t>
            </a:r>
            <a:endParaRPr lang="en-US" altLang="ja-JP" dirty="0"/>
          </a:p>
          <a:p>
            <a:pPr marL="0" indent="0">
              <a:buNone/>
            </a:pPr>
            <a:endParaRPr lang="en-US" altLang="ja-JP" dirty="0"/>
          </a:p>
          <a:p>
            <a:pPr marL="0" indent="0">
              <a:buNone/>
            </a:pPr>
            <a:r>
              <a:rPr lang="ja-JP" altLang="en-US" dirty="0"/>
              <a:t>・</a:t>
            </a:r>
            <a:r>
              <a:rPr lang="en-US" altLang="ja-JP" dirty="0"/>
              <a:t>【</a:t>
            </a:r>
            <a:r>
              <a:rPr lang="ja-JP" altLang="en-US" dirty="0"/>
              <a:t>構築の進め方</a:t>
            </a:r>
            <a:r>
              <a:rPr lang="en-US" altLang="ja-JP" dirty="0"/>
              <a:t>】</a:t>
            </a:r>
            <a:r>
              <a:rPr lang="ja-JP" altLang="en-US" dirty="0"/>
              <a:t>（</a:t>
            </a:r>
            <a:r>
              <a:rPr lang="en-US" altLang="ja-JP" dirty="0"/>
              <a:t>STEP3</a:t>
            </a:r>
            <a:r>
              <a:rPr lang="ja-JP" altLang="en-US" dirty="0"/>
              <a:t>）データベース項目の設定（</a:t>
            </a:r>
            <a:r>
              <a:rPr lang="en-US" altLang="ja-JP" dirty="0">
                <a:hlinkClick r:id="rId4"/>
              </a:rPr>
              <a:t>https://success-navi.rakurakuhanbai.jp/manual/detail/1007</a:t>
            </a:r>
            <a:r>
              <a:rPr lang="ja-JP" altLang="en-US" dirty="0"/>
              <a:t>）</a:t>
            </a:r>
            <a:endParaRPr lang="en-US" altLang="ja-JP" dirty="0"/>
          </a:p>
          <a:p>
            <a:pPr marL="0" indent="0">
              <a:buNone/>
            </a:pPr>
            <a:r>
              <a:rPr lang="ja-JP" altLang="en-US" dirty="0"/>
              <a:t>　└「新しくこの情報も管理できるようにしたい</a:t>
            </a:r>
            <a:r>
              <a:rPr lang="en-US" altLang="ja-JP" dirty="0"/>
              <a:t>…</a:t>
            </a:r>
            <a:r>
              <a:rPr lang="ja-JP" altLang="en-US" dirty="0"/>
              <a:t>」という場合には、データベース項目の追加設定が必要になります。</a:t>
            </a:r>
            <a:endParaRPr lang="en-US" altLang="ja-JP" dirty="0"/>
          </a:p>
          <a:p>
            <a:pPr marL="0" indent="0">
              <a:buNone/>
            </a:pPr>
            <a:endParaRPr lang="en-US" altLang="ja-JP" dirty="0"/>
          </a:p>
          <a:p>
            <a:pPr marL="0" indent="0">
              <a:buNone/>
            </a:pPr>
            <a:r>
              <a:rPr lang="ja-JP" altLang="en-US" dirty="0"/>
              <a:t>・</a:t>
            </a:r>
            <a:r>
              <a:rPr lang="en-US" altLang="ja-JP" dirty="0"/>
              <a:t>【</a:t>
            </a:r>
            <a:r>
              <a:rPr lang="ja-JP" altLang="en-US" dirty="0"/>
              <a:t>構築の進め方</a:t>
            </a:r>
            <a:r>
              <a:rPr lang="en-US" altLang="ja-JP" dirty="0"/>
              <a:t>】</a:t>
            </a:r>
            <a:r>
              <a:rPr lang="ja-JP" altLang="en-US" dirty="0"/>
              <a:t>（</a:t>
            </a:r>
            <a:r>
              <a:rPr lang="en-US" altLang="ja-JP" dirty="0"/>
              <a:t>STEP4</a:t>
            </a:r>
            <a:r>
              <a:rPr lang="ja-JP" altLang="en-US" dirty="0"/>
              <a:t>）自動処理の設定（</a:t>
            </a:r>
            <a:r>
              <a:rPr lang="en-US" altLang="ja-JP" dirty="0">
                <a:hlinkClick r:id="rId5"/>
              </a:rPr>
              <a:t>https://success-navi.rakurakuhanbai.jp/manual/detail/1008</a:t>
            </a:r>
            <a:r>
              <a:rPr lang="ja-JP" altLang="en-US" dirty="0"/>
              <a:t>）</a:t>
            </a:r>
            <a:endParaRPr lang="en-US" altLang="ja-JP" dirty="0"/>
          </a:p>
          <a:p>
            <a:pPr marL="0" indent="0">
              <a:buNone/>
            </a:pPr>
            <a:r>
              <a:rPr lang="ja-JP" altLang="en-US" dirty="0"/>
              <a:t>　└様々なルーチンワークを自動化させている機能です。</a:t>
            </a:r>
            <a:endParaRPr lang="en-US" altLang="ja-JP" dirty="0"/>
          </a:p>
          <a:p>
            <a:pPr marL="0" indent="0">
              <a:buNone/>
            </a:pPr>
            <a:r>
              <a:rPr lang="ja-JP" altLang="en-US" dirty="0"/>
              <a:t>　　 作成できる自動処理の数に制限はないため、新たに自動処理を作成していくことも可能です。</a:t>
            </a:r>
            <a:endParaRPr lang="en-US" altLang="ja-JP" dirty="0"/>
          </a:p>
          <a:p>
            <a:pPr marL="0" indent="0">
              <a:buNone/>
            </a:pPr>
            <a:r>
              <a:rPr lang="ja-JP" altLang="en-US" dirty="0"/>
              <a:t>　　 想定外のデータや操作により、エラーなどが発生する可能性もあるため、メンテナンスできるように理解を深めておきましょう。</a:t>
            </a:r>
            <a:endParaRPr lang="en-US" altLang="ja-JP" dirty="0"/>
          </a:p>
          <a:p>
            <a:pPr marL="0" indent="0">
              <a:buNone/>
            </a:pPr>
            <a:endParaRPr kumimoji="1" lang="en-US" altLang="ja-JP" dirty="0"/>
          </a:p>
          <a:p>
            <a:pPr marL="0" indent="0">
              <a:buNone/>
            </a:pPr>
            <a:r>
              <a:rPr kumimoji="1" lang="ja-JP" altLang="en-US" dirty="0"/>
              <a:t>・</a:t>
            </a:r>
            <a:r>
              <a:rPr lang="en-US" altLang="ja-JP" dirty="0"/>
              <a:t>【</a:t>
            </a:r>
            <a:r>
              <a:rPr lang="ja-JP" altLang="en-US" dirty="0"/>
              <a:t>構築の進め方</a:t>
            </a:r>
            <a:r>
              <a:rPr lang="en-US" altLang="ja-JP" dirty="0"/>
              <a:t>】</a:t>
            </a:r>
            <a:r>
              <a:rPr lang="ja-JP" altLang="en-US" dirty="0"/>
              <a:t>（</a:t>
            </a:r>
            <a:r>
              <a:rPr lang="en-US" altLang="ja-JP" dirty="0"/>
              <a:t>STEP8</a:t>
            </a:r>
            <a:r>
              <a:rPr lang="ja-JP" altLang="en-US" dirty="0"/>
              <a:t>）アクセス権の設定（</a:t>
            </a:r>
            <a:r>
              <a:rPr lang="en-US" altLang="ja-JP" dirty="0">
                <a:hlinkClick r:id="rId6"/>
              </a:rPr>
              <a:t>https://success-navi.rakurakuhanbai.jp/manual/detail/1012</a:t>
            </a:r>
            <a:r>
              <a:rPr lang="ja-JP" altLang="en-US" dirty="0"/>
              <a:t>）</a:t>
            </a:r>
            <a:endParaRPr lang="en-US" altLang="ja-JP" dirty="0"/>
          </a:p>
          <a:p>
            <a:pPr marL="0" indent="0">
              <a:buNone/>
            </a:pPr>
            <a:r>
              <a:rPr lang="ja-JP" altLang="en-US" dirty="0"/>
              <a:t>　└各ユーザーに何を見せ、何の操作を許可するかを細かく制御している機能です。</a:t>
            </a:r>
            <a:endParaRPr lang="en-US" altLang="ja-JP" dirty="0"/>
          </a:p>
          <a:p>
            <a:pPr marL="0" indent="0">
              <a:buNone/>
            </a:pPr>
            <a:endParaRPr lang="en-US" altLang="ja-JP" dirty="0"/>
          </a:p>
          <a:p>
            <a:pPr marL="0" indent="0">
              <a:buNone/>
            </a:pPr>
            <a:r>
              <a:rPr lang="ja-JP" altLang="en-US" dirty="0"/>
              <a:t>まずは上記に目を通し、時間があれば他のマニュアルも色々見てみましょう。　　 </a:t>
            </a:r>
            <a:endParaRPr lang="en-US" altLang="ja-JP" dirty="0"/>
          </a:p>
          <a:p>
            <a:pPr marL="0" indent="0">
              <a:buNone/>
            </a:pPr>
            <a:endParaRPr kumimoji="1" lang="ja-JP" altLang="en-US" dirty="0"/>
          </a:p>
        </p:txBody>
      </p:sp>
      <p:sp>
        <p:nvSpPr>
          <p:cNvPr id="4" name="吹き出し: 角を丸めた四角形 3">
            <a:extLst>
              <a:ext uri="{FF2B5EF4-FFF2-40B4-BE49-F238E27FC236}">
                <a16:creationId xmlns:a16="http://schemas.microsoft.com/office/drawing/2014/main" id="{475ED703-050A-2BA3-3A4A-1A283C314B4D}"/>
              </a:ext>
            </a:extLst>
          </p:cNvPr>
          <p:cNvSpPr/>
          <p:nvPr/>
        </p:nvSpPr>
        <p:spPr>
          <a:xfrm>
            <a:off x="8084622" y="1266610"/>
            <a:ext cx="3515383" cy="1242414"/>
          </a:xfrm>
          <a:prstGeom prst="wedgeRoundRectCallout">
            <a:avLst>
              <a:gd name="adj1" fmla="val -61499"/>
              <a:gd name="adj2" fmla="val 7043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nSpc>
                <a:spcPct val="135000"/>
              </a:lnSpc>
            </a:pPr>
            <a:r>
              <a:rPr kumimoji="1" lang="ja-JP" altLang="en-US" sz="1300" dirty="0">
                <a:solidFill>
                  <a:schemeClr val="tx1"/>
                </a:solidFill>
              </a:rPr>
              <a:t>自社の環境を運用保守する上で、</a:t>
            </a:r>
            <a:endParaRPr kumimoji="1" lang="en-US" altLang="ja-JP" sz="1300" dirty="0">
              <a:solidFill>
                <a:schemeClr val="tx1"/>
              </a:solidFill>
            </a:endParaRPr>
          </a:p>
          <a:p>
            <a:pPr>
              <a:lnSpc>
                <a:spcPct val="135000"/>
              </a:lnSpc>
            </a:pPr>
            <a:r>
              <a:rPr kumimoji="1" lang="ja-JP" altLang="en-US" sz="1300" dirty="0">
                <a:solidFill>
                  <a:schemeClr val="tx1"/>
                </a:solidFill>
              </a:rPr>
              <a:t>読んでおいた方が良いようなマニュアルを</a:t>
            </a:r>
            <a:endParaRPr kumimoji="1" lang="en-US" altLang="ja-JP" sz="1300" dirty="0">
              <a:solidFill>
                <a:schemeClr val="tx1"/>
              </a:solidFill>
            </a:endParaRPr>
          </a:p>
          <a:p>
            <a:pPr>
              <a:lnSpc>
                <a:spcPct val="135000"/>
              </a:lnSpc>
            </a:pPr>
            <a:r>
              <a:rPr kumimoji="1" lang="ja-JP" altLang="en-US" sz="1300" dirty="0">
                <a:solidFill>
                  <a:schemeClr val="tx1"/>
                </a:solidFill>
              </a:rPr>
              <a:t>まとめておくと引き継ぎもスムーズです</a:t>
            </a:r>
            <a:endParaRPr kumimoji="1" lang="en-US" altLang="ja-JP" sz="1300" dirty="0">
              <a:solidFill>
                <a:schemeClr val="tx1"/>
              </a:solidFill>
            </a:endParaRPr>
          </a:p>
        </p:txBody>
      </p:sp>
    </p:spTree>
    <p:extLst>
      <p:ext uri="{BB962C8B-B14F-4D97-AF65-F5344CB8AC3E}">
        <p14:creationId xmlns:p14="http://schemas.microsoft.com/office/powerpoint/2010/main" val="406228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76828-C27D-5D31-4C2A-F0F18E70F9A0}"/>
              </a:ext>
            </a:extLst>
          </p:cNvPr>
          <p:cNvSpPr>
            <a:spLocks noGrp="1"/>
          </p:cNvSpPr>
          <p:nvPr>
            <p:ph type="title"/>
          </p:nvPr>
        </p:nvSpPr>
        <p:spPr/>
        <p:txBody>
          <a:bodyPr/>
          <a:lstStyle/>
          <a:p>
            <a:pPr>
              <a:lnSpc>
                <a:spcPct val="120000"/>
              </a:lnSpc>
            </a:pPr>
            <a:r>
              <a:rPr kumimoji="1" lang="ja-JP" altLang="en-US" dirty="0"/>
              <a:t>目次</a:t>
            </a:r>
          </a:p>
        </p:txBody>
      </p:sp>
      <p:sp>
        <p:nvSpPr>
          <p:cNvPr id="4" name="Slide Number Placeholder 5">
            <a:extLst>
              <a:ext uri="{FF2B5EF4-FFF2-40B4-BE49-F238E27FC236}">
                <a16:creationId xmlns:a16="http://schemas.microsoft.com/office/drawing/2014/main" id="{0E37DC94-CCF9-4492-A3C8-F4786526E91A}"/>
              </a:ext>
            </a:extLst>
          </p:cNvPr>
          <p:cNvSpPr>
            <a:spLocks noGrp="1"/>
          </p:cNvSpPr>
          <p:nvPr>
            <p:ph type="sldNum" sz="quarter" idx="12"/>
          </p:nvPr>
        </p:nvSpPr>
        <p:spPr>
          <a:xfrm>
            <a:off x="10834618" y="6510664"/>
            <a:ext cx="877957" cy="161649"/>
          </a:xfrm>
        </p:spPr>
        <p:txBody>
          <a:bodyPr/>
          <a:lstStyle/>
          <a:p>
            <a:fld id="{D8A28372-6A5A-4399-8FC5-CCF396CD4981}" type="slidenum">
              <a:rPr lang="en-GB" smtClean="0"/>
              <a:t>2</a:t>
            </a:fld>
            <a:endParaRPr lang="en-GB"/>
          </a:p>
        </p:txBody>
      </p:sp>
      <p:sp>
        <p:nvSpPr>
          <p:cNvPr id="8" name="テキスト プレースホルダー 2">
            <a:extLst>
              <a:ext uri="{FF2B5EF4-FFF2-40B4-BE49-F238E27FC236}">
                <a16:creationId xmlns:a16="http://schemas.microsoft.com/office/drawing/2014/main" id="{94D4EFA8-0CF8-1104-3327-BC1C7F0E32F7}"/>
              </a:ext>
            </a:extLst>
          </p:cNvPr>
          <p:cNvSpPr>
            <a:spLocks noGrp="1"/>
          </p:cNvSpPr>
          <p:nvPr>
            <p:ph type="body" sz="quarter" idx="13"/>
          </p:nvPr>
        </p:nvSpPr>
        <p:spPr>
          <a:xfrm>
            <a:off x="479424" y="1313104"/>
            <a:ext cx="6696627" cy="4492384"/>
          </a:xfrm>
        </p:spPr>
        <p:txBody>
          <a:bodyPr tIns="0"/>
          <a:lstStyle/>
          <a:p>
            <a:pPr marL="360000" indent="-360000">
              <a:lnSpc>
                <a:spcPct val="140000"/>
              </a:lnSpc>
              <a:spcAft>
                <a:spcPts val="0"/>
              </a:spcAft>
            </a:pPr>
            <a:r>
              <a:rPr lang="ja-JP" altLang="en-US" dirty="0"/>
              <a:t>「楽楽販売」とは</a:t>
            </a:r>
            <a:endParaRPr lang="en-US" altLang="ja-JP" dirty="0"/>
          </a:p>
          <a:p>
            <a:pPr marL="360000" indent="-360000">
              <a:lnSpc>
                <a:spcPct val="140000"/>
              </a:lnSpc>
              <a:spcAft>
                <a:spcPts val="0"/>
              </a:spcAft>
            </a:pPr>
            <a:r>
              <a:rPr lang="ja-JP" altLang="en-US" dirty="0"/>
              <a:t>基本情報</a:t>
            </a:r>
            <a:endParaRPr lang="en-US" altLang="ja-JP" dirty="0"/>
          </a:p>
          <a:p>
            <a:pPr marL="360000" indent="-360000">
              <a:lnSpc>
                <a:spcPct val="140000"/>
              </a:lnSpc>
              <a:spcAft>
                <a:spcPts val="0"/>
              </a:spcAft>
            </a:pPr>
            <a:r>
              <a:rPr lang="ja-JP" altLang="en-US" dirty="0"/>
              <a:t>サポート内容・問い合わせ方法</a:t>
            </a:r>
            <a:endParaRPr kumimoji="1" lang="ja-JP" altLang="en-US" dirty="0"/>
          </a:p>
          <a:p>
            <a:pPr marL="360000" indent="-360000">
              <a:lnSpc>
                <a:spcPct val="140000"/>
              </a:lnSpc>
              <a:spcAft>
                <a:spcPts val="0"/>
              </a:spcAft>
            </a:pPr>
            <a:r>
              <a:rPr lang="en-US" altLang="ja-JP" dirty="0"/>
              <a:t>DB</a:t>
            </a:r>
            <a:r>
              <a:rPr lang="ja-JP" altLang="en-US" dirty="0"/>
              <a:t>構成</a:t>
            </a:r>
            <a:endParaRPr kumimoji="1" lang="ja-JP" altLang="en-US" dirty="0"/>
          </a:p>
          <a:p>
            <a:pPr marL="360000" indent="-360000">
              <a:lnSpc>
                <a:spcPct val="140000"/>
              </a:lnSpc>
              <a:spcAft>
                <a:spcPts val="0"/>
              </a:spcAft>
            </a:pPr>
            <a:r>
              <a:rPr lang="ja-JP" altLang="en-US" dirty="0"/>
              <a:t>各</a:t>
            </a:r>
            <a:r>
              <a:rPr lang="en-US" altLang="ja-JP" dirty="0"/>
              <a:t>DB</a:t>
            </a:r>
            <a:r>
              <a:rPr lang="ja-JP" altLang="en-US" dirty="0"/>
              <a:t>の詳細</a:t>
            </a:r>
            <a:endParaRPr lang="en-US" altLang="ja-JP" dirty="0"/>
          </a:p>
          <a:p>
            <a:pPr marL="360000" indent="-360000">
              <a:lnSpc>
                <a:spcPct val="140000"/>
              </a:lnSpc>
              <a:spcAft>
                <a:spcPts val="0"/>
              </a:spcAft>
            </a:pPr>
            <a:r>
              <a:rPr kumimoji="1" lang="ja-JP" altLang="en-US" dirty="0"/>
              <a:t>メンテナンス</a:t>
            </a:r>
            <a:endParaRPr kumimoji="1" lang="en-US" altLang="ja-JP" dirty="0"/>
          </a:p>
          <a:p>
            <a:pPr marL="360000" indent="-360000">
              <a:lnSpc>
                <a:spcPct val="140000"/>
              </a:lnSpc>
              <a:spcAft>
                <a:spcPts val="0"/>
              </a:spcAft>
            </a:pPr>
            <a:r>
              <a:rPr lang="ja-JP" altLang="en-US" dirty="0"/>
              <a:t>導入背景／今後の展望</a:t>
            </a:r>
            <a:endParaRPr lang="en-US" altLang="ja-JP" dirty="0"/>
          </a:p>
          <a:p>
            <a:pPr marL="360000" indent="-360000">
              <a:lnSpc>
                <a:spcPct val="140000"/>
              </a:lnSpc>
              <a:spcAft>
                <a:spcPts val="0"/>
              </a:spcAft>
            </a:pPr>
            <a:r>
              <a:rPr kumimoji="1" lang="ja-JP" altLang="en-US" dirty="0"/>
              <a:t>オプション一覧（抜粋）</a:t>
            </a:r>
            <a:endParaRPr kumimoji="1" lang="en-US" altLang="ja-JP" dirty="0"/>
          </a:p>
          <a:p>
            <a:pPr marL="360000" indent="-360000">
              <a:lnSpc>
                <a:spcPct val="140000"/>
              </a:lnSpc>
              <a:spcAft>
                <a:spcPts val="0"/>
              </a:spcAft>
            </a:pPr>
            <a:r>
              <a:rPr lang="ja-JP" altLang="en-US" dirty="0"/>
              <a:t>学習資料</a:t>
            </a:r>
            <a:endParaRPr kumimoji="1" lang="en-US" altLang="ja-JP" dirty="0"/>
          </a:p>
          <a:p>
            <a:pPr marL="360000" indent="-360000">
              <a:lnSpc>
                <a:spcPct val="140000"/>
              </a:lnSpc>
              <a:spcAft>
                <a:spcPts val="0"/>
              </a:spcAft>
            </a:pPr>
            <a:endParaRPr kumimoji="1" lang="ja-JP" altLang="en-US" dirty="0"/>
          </a:p>
        </p:txBody>
      </p:sp>
    </p:spTree>
    <p:extLst>
      <p:ext uri="{BB962C8B-B14F-4D97-AF65-F5344CB8AC3E}">
        <p14:creationId xmlns:p14="http://schemas.microsoft.com/office/powerpoint/2010/main" val="10001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5AB58-A680-22B4-D97A-A1A1C4005359}"/>
              </a:ext>
            </a:extLst>
          </p:cNvPr>
          <p:cNvSpPr>
            <a:spLocks noGrp="1"/>
          </p:cNvSpPr>
          <p:nvPr>
            <p:ph type="title"/>
          </p:nvPr>
        </p:nvSpPr>
        <p:spPr/>
        <p:txBody>
          <a:bodyPr/>
          <a:lstStyle/>
          <a:p>
            <a:r>
              <a:rPr lang="ja-JP" altLang="en-US" dirty="0"/>
              <a:t>「</a:t>
            </a:r>
            <a:r>
              <a:rPr kumimoji="1" lang="ja-JP" altLang="en-US" dirty="0"/>
              <a:t>楽楽販売」とは</a:t>
            </a:r>
          </a:p>
        </p:txBody>
      </p:sp>
      <p:sp>
        <p:nvSpPr>
          <p:cNvPr id="5" name="Google Shape;286;p4">
            <a:extLst>
              <a:ext uri="{FF2B5EF4-FFF2-40B4-BE49-F238E27FC236}">
                <a16:creationId xmlns:a16="http://schemas.microsoft.com/office/drawing/2014/main" id="{46DD77D2-16DE-F833-9775-30DB3ECAC54E}"/>
              </a:ext>
            </a:extLst>
          </p:cNvPr>
          <p:cNvSpPr txBox="1">
            <a:spLocks/>
          </p:cNvSpPr>
          <p:nvPr/>
        </p:nvSpPr>
        <p:spPr>
          <a:xfrm>
            <a:off x="479425" y="1387569"/>
            <a:ext cx="8475004" cy="1525927"/>
          </a:xfrm>
          <a:prstGeom prst="rect">
            <a:avLst/>
          </a:prstGeom>
          <a:noFill/>
          <a:ln>
            <a:noFill/>
          </a:ln>
        </p:spPr>
        <p:txBody>
          <a:bodyPr spcFirstLastPara="1" vert="horz" wrap="square" lIns="80917" tIns="40447" rIns="80917" bIns="3960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BIZ UDPゴシック" panose="020B0400000000000000" pitchFamily="50" charset="-128"/>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BIZ UDPゴシック" panose="020B0400000000000000" pitchFamily="50" charset="-128"/>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BIZ UDPゴシック" panose="020B0400000000000000" pitchFamily="50" charset="-128"/>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BIZ UDPゴシック" panose="020B0400000000000000" pitchFamily="50" charset="-128"/>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BIZ UDPゴシック" panose="020B0400000000000000" pitchFamily="50" charset="-128"/>
                <a:ea typeface="+mn-ea"/>
                <a:cs typeface="+mn-cs"/>
              </a:defRPr>
            </a:lvl5pPr>
            <a:lvl6pPr marL="0" indent="0" algn="l" defTabSz="685800" rtl="0" eaLnBrk="1" latinLnBrk="0" hangingPunct="1">
              <a:lnSpc>
                <a:spcPct val="135000"/>
              </a:lnSpc>
              <a:spcBef>
                <a:spcPts val="0"/>
              </a:spcBef>
              <a:buFontTx/>
              <a:buNone/>
              <a:defRPr kumimoji="1" sz="2300" b="1" kern="1200">
                <a:solidFill>
                  <a:schemeClr val="tx1"/>
                </a:solidFill>
                <a:latin typeface="BIZ UDPゴシック" panose="020B0400000000000000" pitchFamily="50" charset="-128"/>
                <a:ea typeface="+mn-ea"/>
                <a:cs typeface="+mn-cs"/>
              </a:defRPr>
            </a:lvl6pPr>
            <a:lvl7pPr marL="0" indent="0" algn="l" defTabSz="685800" rtl="0" eaLnBrk="1" latinLnBrk="0" hangingPunct="1">
              <a:lnSpc>
                <a:spcPct val="135000"/>
              </a:lnSpc>
              <a:spcBef>
                <a:spcPts val="0"/>
              </a:spcBef>
              <a:buFontTx/>
              <a:buNone/>
              <a:defRPr kumimoji="1" sz="1600" kern="1200">
                <a:solidFill>
                  <a:schemeClr val="tx1"/>
                </a:solidFill>
                <a:latin typeface="BIZ UDPゴシック" panose="020B0400000000000000" pitchFamily="50" charset="-128"/>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BIZ UDPゴシック" panose="020B0400000000000000" pitchFamily="50" charset="-128"/>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BIZ UDPゴシック" panose="020B0400000000000000" pitchFamily="50" charset="-128"/>
                <a:ea typeface="+mn-ea"/>
                <a:cs typeface="+mn-cs"/>
              </a:defRPr>
            </a:lvl9pPr>
          </a:lstStyle>
          <a:p>
            <a:pPr marL="0" indent="0">
              <a:buSzPts val="1200"/>
              <a:buNone/>
            </a:pPr>
            <a:r>
              <a:rPr lang="ja-JP" altLang="en-US" dirty="0"/>
              <a:t>「楽楽販売」は、業務フローにあわせた柔軟な構築が可能なクラウド型の販売管理システムです。</a:t>
            </a:r>
            <a:endParaRPr lang="en-US" altLang="ja-JP" dirty="0"/>
          </a:p>
          <a:p>
            <a:pPr marL="0" indent="0">
              <a:buSzPts val="1200"/>
              <a:buNone/>
            </a:pPr>
            <a:r>
              <a:rPr lang="ja-JP" altLang="en-US" dirty="0"/>
              <a:t>ノーコードでのカスタマイズ機能により、自社の運用の変化に合わせながら改修し運用続けることが可能です。帳票発行・資料送付といったルーチンワークを自動化することで、業務効率化・コスト削減を実現します。</a:t>
            </a:r>
            <a:endParaRPr lang="en-US" altLang="ja-JP" dirty="0"/>
          </a:p>
          <a:p>
            <a:pPr marL="0" indent="0">
              <a:buSzPts val="1200"/>
              <a:buNone/>
            </a:pPr>
            <a:endParaRPr lang="en-US" altLang="ja-JP" dirty="0"/>
          </a:p>
          <a:p>
            <a:pPr marL="0" indent="0">
              <a:buSzPts val="1200"/>
              <a:buNone/>
            </a:pPr>
            <a:r>
              <a:rPr lang="en-US" altLang="ja-JP" dirty="0"/>
              <a:t>※</a:t>
            </a:r>
            <a:r>
              <a:rPr lang="ja-JP" altLang="en-US" dirty="0"/>
              <a:t>パッケージ製品ではありません</a:t>
            </a:r>
            <a:endParaRPr lang="en-US" altLang="ja-JP" dirty="0"/>
          </a:p>
          <a:p>
            <a:pPr marL="0" indent="0">
              <a:buSzPts val="1200"/>
              <a:buNone/>
            </a:pPr>
            <a:endParaRPr lang="en-US" altLang="ja-JP" dirty="0"/>
          </a:p>
          <a:p>
            <a:pPr marL="0" indent="0">
              <a:buSzPts val="1200"/>
              <a:buNone/>
            </a:pPr>
            <a:endParaRPr lang="en-US" altLang="ja-JP" dirty="0"/>
          </a:p>
        </p:txBody>
      </p:sp>
      <p:sp>
        <p:nvSpPr>
          <p:cNvPr id="3" name="Google Shape;283;p9">
            <a:extLst>
              <a:ext uri="{FF2B5EF4-FFF2-40B4-BE49-F238E27FC236}">
                <a16:creationId xmlns:a16="http://schemas.microsoft.com/office/drawing/2014/main" id="{86BDF95C-3888-97B8-FF32-5DD277D7FE05}"/>
              </a:ext>
            </a:extLst>
          </p:cNvPr>
          <p:cNvSpPr/>
          <p:nvPr/>
        </p:nvSpPr>
        <p:spPr>
          <a:xfrm>
            <a:off x="1247419" y="3212399"/>
            <a:ext cx="2009470" cy="1464109"/>
          </a:xfrm>
          <a:prstGeom prst="rect">
            <a:avLst/>
          </a:prstGeom>
          <a:solidFill>
            <a:srgbClr val="FFF6F5"/>
          </a:solid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4" name="Google Shape;284;p9">
            <a:extLst>
              <a:ext uri="{FF2B5EF4-FFF2-40B4-BE49-F238E27FC236}">
                <a16:creationId xmlns:a16="http://schemas.microsoft.com/office/drawing/2014/main" id="{D4D2ADC2-1197-4D65-4380-720241706A93}"/>
              </a:ext>
            </a:extLst>
          </p:cNvPr>
          <p:cNvSpPr/>
          <p:nvPr/>
        </p:nvSpPr>
        <p:spPr>
          <a:xfrm>
            <a:off x="6124388" y="3219263"/>
            <a:ext cx="2009470" cy="1457245"/>
          </a:xfrm>
          <a:prstGeom prst="rect">
            <a:avLst/>
          </a:prstGeom>
          <a:solidFill>
            <a:srgbClr val="FFF6F5"/>
          </a:solid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9" name="Google Shape;288;p9">
            <a:extLst>
              <a:ext uri="{FF2B5EF4-FFF2-40B4-BE49-F238E27FC236}">
                <a16:creationId xmlns:a16="http://schemas.microsoft.com/office/drawing/2014/main" id="{7731DA70-1B66-338B-0FDD-DDAD8ED0FB98}"/>
              </a:ext>
            </a:extLst>
          </p:cNvPr>
          <p:cNvSpPr/>
          <p:nvPr/>
        </p:nvSpPr>
        <p:spPr>
          <a:xfrm>
            <a:off x="1239602" y="3482173"/>
            <a:ext cx="6900303" cy="1244420"/>
          </a:xfrm>
          <a:prstGeom prst="rect">
            <a:avLst/>
          </a:prstGeom>
          <a:no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0" name="Google Shape;289;p9">
            <a:extLst>
              <a:ext uri="{FF2B5EF4-FFF2-40B4-BE49-F238E27FC236}">
                <a16:creationId xmlns:a16="http://schemas.microsoft.com/office/drawing/2014/main" id="{E078B931-A117-D92B-3CB0-27FABDDD50B7}"/>
              </a:ext>
            </a:extLst>
          </p:cNvPr>
          <p:cNvSpPr/>
          <p:nvPr/>
        </p:nvSpPr>
        <p:spPr>
          <a:xfrm>
            <a:off x="6245502" y="3501385"/>
            <a:ext cx="547378" cy="225175"/>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lt1"/>
                </a:solidFill>
                <a:latin typeface="BIZ UDPゴシック" panose="020B0400000000000000" pitchFamily="50" charset="-128"/>
                <a:ea typeface="BIZ UDPゴシック" panose="020B0400000000000000" pitchFamily="50" charset="-128"/>
                <a:sym typeface="Arial"/>
              </a:rPr>
              <a:t>受注</a:t>
            </a:r>
            <a:endParaRPr sz="900"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1" name="Google Shape;290;p9">
            <a:extLst>
              <a:ext uri="{FF2B5EF4-FFF2-40B4-BE49-F238E27FC236}">
                <a16:creationId xmlns:a16="http://schemas.microsoft.com/office/drawing/2014/main" id="{17822C82-4F9E-05DC-B7B7-1C144DCACF78}"/>
              </a:ext>
            </a:extLst>
          </p:cNvPr>
          <p:cNvSpPr txBox="1"/>
          <p:nvPr/>
        </p:nvSpPr>
        <p:spPr>
          <a:xfrm>
            <a:off x="1302768" y="3211721"/>
            <a:ext cx="2017220" cy="2215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200" b="1" dirty="0">
                <a:solidFill>
                  <a:schemeClr val="dk1"/>
                </a:solidFill>
                <a:latin typeface="BIZ UDPゴシック" panose="020B0400000000000000" pitchFamily="50" charset="-128"/>
                <a:ea typeface="BIZ UDPゴシック" panose="020B0400000000000000" pitchFamily="50" charset="-128"/>
                <a:sym typeface="Arial"/>
              </a:rPr>
              <a:t>複雑な金額計算</a:t>
            </a:r>
            <a:endParaRPr dirty="0">
              <a:latin typeface="BIZ UDPゴシック" panose="020B0400000000000000" pitchFamily="50" charset="-128"/>
              <a:ea typeface="BIZ UDPゴシック" panose="020B0400000000000000" pitchFamily="50" charset="-128"/>
            </a:endParaRPr>
          </a:p>
        </p:txBody>
      </p:sp>
      <p:sp>
        <p:nvSpPr>
          <p:cNvPr id="12" name="Google Shape;291;p9">
            <a:extLst>
              <a:ext uri="{FF2B5EF4-FFF2-40B4-BE49-F238E27FC236}">
                <a16:creationId xmlns:a16="http://schemas.microsoft.com/office/drawing/2014/main" id="{14768D10-8A4F-C80A-7CCE-023D87BF5CCF}"/>
              </a:ext>
            </a:extLst>
          </p:cNvPr>
          <p:cNvSpPr txBox="1"/>
          <p:nvPr/>
        </p:nvSpPr>
        <p:spPr>
          <a:xfrm>
            <a:off x="6144428" y="3207401"/>
            <a:ext cx="2009471" cy="2215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200" b="1" dirty="0">
                <a:solidFill>
                  <a:schemeClr val="dk1"/>
                </a:solidFill>
                <a:latin typeface="BIZ UDPゴシック" panose="020B0400000000000000" pitchFamily="50" charset="-128"/>
                <a:ea typeface="BIZ UDPゴシック" panose="020B0400000000000000" pitchFamily="50" charset="-128"/>
                <a:sym typeface="Arial"/>
              </a:rPr>
              <a:t>収支管理</a:t>
            </a:r>
            <a:endParaRPr dirty="0">
              <a:latin typeface="BIZ UDPゴシック" panose="020B0400000000000000" pitchFamily="50" charset="-128"/>
              <a:ea typeface="BIZ UDPゴシック" panose="020B0400000000000000" pitchFamily="50" charset="-128"/>
            </a:endParaRPr>
          </a:p>
        </p:txBody>
      </p:sp>
      <p:sp>
        <p:nvSpPr>
          <p:cNvPr id="13" name="Google Shape;292;p9">
            <a:extLst>
              <a:ext uri="{FF2B5EF4-FFF2-40B4-BE49-F238E27FC236}">
                <a16:creationId xmlns:a16="http://schemas.microsoft.com/office/drawing/2014/main" id="{8D7B7C30-0D6B-B7E2-03D4-41D77363D06E}"/>
              </a:ext>
            </a:extLst>
          </p:cNvPr>
          <p:cNvSpPr/>
          <p:nvPr/>
        </p:nvSpPr>
        <p:spPr>
          <a:xfrm>
            <a:off x="1339157" y="3923720"/>
            <a:ext cx="845496" cy="217142"/>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月額請求</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4" name="Google Shape;293;p9">
            <a:extLst>
              <a:ext uri="{FF2B5EF4-FFF2-40B4-BE49-F238E27FC236}">
                <a16:creationId xmlns:a16="http://schemas.microsoft.com/office/drawing/2014/main" id="{3F2E6CB1-7690-57D0-1381-116DCE9083AA}"/>
              </a:ext>
            </a:extLst>
          </p:cNvPr>
          <p:cNvSpPr/>
          <p:nvPr/>
        </p:nvSpPr>
        <p:spPr>
          <a:xfrm>
            <a:off x="1336273" y="4252477"/>
            <a:ext cx="845496" cy="214697"/>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従量課金</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5" name="Google Shape;294;p9">
            <a:extLst>
              <a:ext uri="{FF2B5EF4-FFF2-40B4-BE49-F238E27FC236}">
                <a16:creationId xmlns:a16="http://schemas.microsoft.com/office/drawing/2014/main" id="{71D1A777-3654-7E02-3B32-73373D24AD6F}"/>
              </a:ext>
            </a:extLst>
          </p:cNvPr>
          <p:cNvSpPr/>
          <p:nvPr/>
        </p:nvSpPr>
        <p:spPr>
          <a:xfrm>
            <a:off x="6734014" y="3790956"/>
            <a:ext cx="1187798" cy="501309"/>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複数原価</a:t>
            </a:r>
            <a:br>
              <a:rPr lang="ja-JP" sz="1350" dirty="0">
                <a:solidFill>
                  <a:srgbClr val="FFFFFF"/>
                </a:solidFill>
                <a:latin typeface="BIZ UDPゴシック" panose="020B0400000000000000" pitchFamily="50" charset="-128"/>
                <a:ea typeface="BIZ UDPゴシック" panose="020B0400000000000000" pitchFamily="50" charset="-128"/>
                <a:sym typeface="Arial"/>
              </a:rPr>
            </a:br>
            <a:r>
              <a:rPr lang="ja-JP" sz="900" dirty="0">
                <a:solidFill>
                  <a:srgbClr val="FFFFFF"/>
                </a:solidFill>
                <a:latin typeface="BIZ UDPゴシック" panose="020B0400000000000000" pitchFamily="50" charset="-128"/>
                <a:ea typeface="BIZ UDPゴシック" panose="020B0400000000000000" pitchFamily="50" charset="-128"/>
                <a:sym typeface="Arial"/>
              </a:rPr>
              <a:t>（発注／外注／工数／経費）</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6" name="Google Shape;295;p9">
            <a:extLst>
              <a:ext uri="{FF2B5EF4-FFF2-40B4-BE49-F238E27FC236}">
                <a16:creationId xmlns:a16="http://schemas.microsoft.com/office/drawing/2014/main" id="{461D5D8D-1B8F-9BDF-D5E3-B0C6D4F2077C}"/>
              </a:ext>
            </a:extLst>
          </p:cNvPr>
          <p:cNvSpPr/>
          <p:nvPr/>
        </p:nvSpPr>
        <p:spPr>
          <a:xfrm>
            <a:off x="1251227" y="4732771"/>
            <a:ext cx="2009470" cy="711554"/>
          </a:xfrm>
          <a:prstGeom prst="rect">
            <a:avLst/>
          </a:prstGeom>
          <a:noFill/>
          <a:ln w="12700" cap="flat" cmpd="sng">
            <a:solidFill>
              <a:srgbClr val="F2F2F2"/>
            </a:solidFill>
            <a:prstDash val="solid"/>
            <a:miter lim="800000"/>
            <a:headEnd type="none" w="sm" len="sm"/>
            <a:tailEnd type="none" w="sm" len="sm"/>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7" name="Google Shape;296;p9">
            <a:extLst>
              <a:ext uri="{FF2B5EF4-FFF2-40B4-BE49-F238E27FC236}">
                <a16:creationId xmlns:a16="http://schemas.microsoft.com/office/drawing/2014/main" id="{7D4424AC-8629-16FB-D856-27B6F4B04ED6}"/>
              </a:ext>
            </a:extLst>
          </p:cNvPr>
          <p:cNvSpPr/>
          <p:nvPr/>
        </p:nvSpPr>
        <p:spPr>
          <a:xfrm>
            <a:off x="3354775" y="3200854"/>
            <a:ext cx="2695575" cy="2243471"/>
          </a:xfrm>
          <a:prstGeom prst="rect">
            <a:avLst/>
          </a:prstGeom>
          <a:solidFill>
            <a:srgbClr val="FFF6F5"/>
          </a:solidFill>
          <a:ln>
            <a:noFill/>
          </a:ln>
        </p:spPr>
        <p:txBody>
          <a:bodyPr spcFirstLastPara="1" wrap="square" lIns="67500" tIns="67500" rIns="67500" bIns="67500" anchor="t" anchorCtr="0">
            <a:noAutofit/>
          </a:bodyPr>
          <a:lstStyle/>
          <a:p>
            <a:pPr marL="0" marR="0" lvl="0" indent="0" algn="ctr" rtl="0">
              <a:lnSpc>
                <a:spcPct val="120000"/>
              </a:lnSpc>
              <a:spcBef>
                <a:spcPts val="0"/>
              </a:spcBef>
              <a:spcAft>
                <a:spcPts val="0"/>
              </a:spcAft>
              <a:buNone/>
            </a:pPr>
            <a:endParaRPr sz="1200" b="1" dirty="0">
              <a:solidFill>
                <a:schemeClr val="dk1"/>
              </a:solidFill>
              <a:latin typeface="BIZ UDPゴシック" panose="020B0400000000000000" pitchFamily="50" charset="-128"/>
              <a:ea typeface="BIZ UDPゴシック" panose="020B0400000000000000" pitchFamily="50" charset="-128"/>
              <a:sym typeface="Arial"/>
            </a:endParaRPr>
          </a:p>
        </p:txBody>
      </p:sp>
      <p:cxnSp>
        <p:nvCxnSpPr>
          <p:cNvPr id="18" name="Google Shape;297;p9">
            <a:extLst>
              <a:ext uri="{FF2B5EF4-FFF2-40B4-BE49-F238E27FC236}">
                <a16:creationId xmlns:a16="http://schemas.microsoft.com/office/drawing/2014/main" id="{F024F57D-E57B-F7C5-27C1-04250A30CE46}"/>
              </a:ext>
            </a:extLst>
          </p:cNvPr>
          <p:cNvCxnSpPr>
            <a:stCxn id="47" idx="2"/>
            <a:endCxn id="54" idx="0"/>
          </p:cNvCxnSpPr>
          <p:nvPr/>
        </p:nvCxnSpPr>
        <p:spPr>
          <a:xfrm>
            <a:off x="4045987" y="3762305"/>
            <a:ext cx="2100" cy="1377900"/>
          </a:xfrm>
          <a:prstGeom prst="straightConnector1">
            <a:avLst/>
          </a:prstGeom>
          <a:noFill/>
          <a:ln w="12700" cap="flat" cmpd="sng">
            <a:solidFill>
              <a:schemeClr val="accent1"/>
            </a:solidFill>
            <a:prstDash val="solid"/>
            <a:miter lim="800000"/>
            <a:headEnd type="none" w="sm" len="sm"/>
            <a:tailEnd type="none" w="sm" len="sm"/>
          </a:ln>
        </p:spPr>
      </p:cxnSp>
      <p:cxnSp>
        <p:nvCxnSpPr>
          <p:cNvPr id="19" name="Google Shape;300;p9">
            <a:extLst>
              <a:ext uri="{FF2B5EF4-FFF2-40B4-BE49-F238E27FC236}">
                <a16:creationId xmlns:a16="http://schemas.microsoft.com/office/drawing/2014/main" id="{9525DD03-9EB1-26A8-6B14-15597EBDA111}"/>
              </a:ext>
            </a:extLst>
          </p:cNvPr>
          <p:cNvCxnSpPr>
            <a:stCxn id="48" idx="2"/>
            <a:endCxn id="50" idx="0"/>
          </p:cNvCxnSpPr>
          <p:nvPr/>
        </p:nvCxnSpPr>
        <p:spPr>
          <a:xfrm>
            <a:off x="5358044" y="4082846"/>
            <a:ext cx="0" cy="1049700"/>
          </a:xfrm>
          <a:prstGeom prst="straightConnector1">
            <a:avLst/>
          </a:prstGeom>
          <a:noFill/>
          <a:ln w="12700" cap="flat" cmpd="sng">
            <a:solidFill>
              <a:schemeClr val="accent1"/>
            </a:solidFill>
            <a:prstDash val="solid"/>
            <a:miter lim="800000"/>
            <a:headEnd type="none" w="sm" len="sm"/>
            <a:tailEnd type="none" w="sm" len="sm"/>
          </a:ln>
        </p:spPr>
      </p:cxnSp>
      <p:sp>
        <p:nvSpPr>
          <p:cNvPr id="20" name="Google Shape;303;p9">
            <a:extLst>
              <a:ext uri="{FF2B5EF4-FFF2-40B4-BE49-F238E27FC236}">
                <a16:creationId xmlns:a16="http://schemas.microsoft.com/office/drawing/2014/main" id="{9FBF1DD2-A7F7-412A-27D2-125413A30D88}"/>
              </a:ext>
            </a:extLst>
          </p:cNvPr>
          <p:cNvSpPr/>
          <p:nvPr/>
        </p:nvSpPr>
        <p:spPr>
          <a:xfrm>
            <a:off x="1533412" y="4958527"/>
            <a:ext cx="675000" cy="21671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問合せ</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1" name="Google Shape;304;p9">
            <a:extLst>
              <a:ext uri="{FF2B5EF4-FFF2-40B4-BE49-F238E27FC236}">
                <a16:creationId xmlns:a16="http://schemas.microsoft.com/office/drawing/2014/main" id="{B6E0F16F-1C0E-C1B3-46B6-DEDD6194B0AB}"/>
              </a:ext>
            </a:extLst>
          </p:cNvPr>
          <p:cNvSpPr/>
          <p:nvPr/>
        </p:nvSpPr>
        <p:spPr>
          <a:xfrm>
            <a:off x="1533412" y="5202718"/>
            <a:ext cx="675000" cy="21671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案件進捗</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2" name="Google Shape;305;p9">
            <a:extLst>
              <a:ext uri="{FF2B5EF4-FFF2-40B4-BE49-F238E27FC236}">
                <a16:creationId xmlns:a16="http://schemas.microsoft.com/office/drawing/2014/main" id="{95135A56-AA67-BC5D-ED38-54291A3250BE}"/>
              </a:ext>
            </a:extLst>
          </p:cNvPr>
          <p:cNvSpPr txBox="1"/>
          <p:nvPr/>
        </p:nvSpPr>
        <p:spPr>
          <a:xfrm>
            <a:off x="1239602" y="4721137"/>
            <a:ext cx="2017220" cy="1938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sym typeface="Arial"/>
              </a:rPr>
              <a:t>CRM／SFA</a:t>
            </a:r>
            <a:endParaRPr sz="1050" b="1"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3" name="Google Shape;306;p9">
            <a:extLst>
              <a:ext uri="{FF2B5EF4-FFF2-40B4-BE49-F238E27FC236}">
                <a16:creationId xmlns:a16="http://schemas.microsoft.com/office/drawing/2014/main" id="{345ACE51-5EC6-43F6-BF80-5D21C0372AFD}"/>
              </a:ext>
            </a:extLst>
          </p:cNvPr>
          <p:cNvSpPr/>
          <p:nvPr/>
        </p:nvSpPr>
        <p:spPr>
          <a:xfrm>
            <a:off x="2312180" y="4959665"/>
            <a:ext cx="675000" cy="21600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契約</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4" name="Google Shape;307;p9">
            <a:extLst>
              <a:ext uri="{FF2B5EF4-FFF2-40B4-BE49-F238E27FC236}">
                <a16:creationId xmlns:a16="http://schemas.microsoft.com/office/drawing/2014/main" id="{2DA8108B-1DF5-71AB-3DEA-9FFEDEDEA06E}"/>
              </a:ext>
            </a:extLst>
          </p:cNvPr>
          <p:cNvSpPr/>
          <p:nvPr/>
        </p:nvSpPr>
        <p:spPr>
          <a:xfrm>
            <a:off x="2312180" y="5203073"/>
            <a:ext cx="675000" cy="21600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予実</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5" name="Google Shape;308;p9">
            <a:extLst>
              <a:ext uri="{FF2B5EF4-FFF2-40B4-BE49-F238E27FC236}">
                <a16:creationId xmlns:a16="http://schemas.microsoft.com/office/drawing/2014/main" id="{A40C63D4-6015-27B2-D93E-C93A2F712EC1}"/>
              </a:ext>
            </a:extLst>
          </p:cNvPr>
          <p:cNvSpPr txBox="1"/>
          <p:nvPr/>
        </p:nvSpPr>
        <p:spPr>
          <a:xfrm>
            <a:off x="6108417" y="4721137"/>
            <a:ext cx="2009867" cy="1938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sym typeface="Arial"/>
              </a:rPr>
              <a:t>総務管理</a:t>
            </a:r>
            <a:endParaRPr dirty="0">
              <a:latin typeface="BIZ UDPゴシック" panose="020B0400000000000000" pitchFamily="50" charset="-128"/>
              <a:ea typeface="BIZ UDPゴシック" panose="020B0400000000000000" pitchFamily="50" charset="-128"/>
            </a:endParaRPr>
          </a:p>
        </p:txBody>
      </p:sp>
      <p:sp>
        <p:nvSpPr>
          <p:cNvPr id="26" name="Google Shape;309;p9">
            <a:extLst>
              <a:ext uri="{FF2B5EF4-FFF2-40B4-BE49-F238E27FC236}">
                <a16:creationId xmlns:a16="http://schemas.microsoft.com/office/drawing/2014/main" id="{424110C2-0334-0574-26F5-F96E93E4110F}"/>
              </a:ext>
            </a:extLst>
          </p:cNvPr>
          <p:cNvSpPr/>
          <p:nvPr/>
        </p:nvSpPr>
        <p:spPr>
          <a:xfrm>
            <a:off x="2306779" y="3922040"/>
            <a:ext cx="845496" cy="214697"/>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分納</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cxnSp>
        <p:nvCxnSpPr>
          <p:cNvPr id="27" name="Google Shape;310;p9">
            <a:extLst>
              <a:ext uri="{FF2B5EF4-FFF2-40B4-BE49-F238E27FC236}">
                <a16:creationId xmlns:a16="http://schemas.microsoft.com/office/drawing/2014/main" id="{674920CB-49B9-108C-47B9-8912AC0B816C}"/>
              </a:ext>
            </a:extLst>
          </p:cNvPr>
          <p:cNvCxnSpPr/>
          <p:nvPr/>
        </p:nvCxnSpPr>
        <p:spPr>
          <a:xfrm rot="10800000">
            <a:off x="770760" y="4451515"/>
            <a:ext cx="468842" cy="0"/>
          </a:xfrm>
          <a:prstGeom prst="straightConnector1">
            <a:avLst/>
          </a:prstGeom>
          <a:noFill/>
          <a:ln w="12700" cap="flat" cmpd="sng">
            <a:solidFill>
              <a:schemeClr val="accent1"/>
            </a:solidFill>
            <a:prstDash val="solid"/>
            <a:miter lim="800000"/>
            <a:headEnd type="none" w="sm" len="sm"/>
            <a:tailEnd type="triangle" w="med" len="med"/>
          </a:ln>
        </p:spPr>
      </p:cxnSp>
      <p:cxnSp>
        <p:nvCxnSpPr>
          <p:cNvPr id="28" name="Google Shape;311;p9">
            <a:extLst>
              <a:ext uri="{FF2B5EF4-FFF2-40B4-BE49-F238E27FC236}">
                <a16:creationId xmlns:a16="http://schemas.microsoft.com/office/drawing/2014/main" id="{E1224232-8FEB-30E5-2D65-59744AFA8DEC}"/>
              </a:ext>
            </a:extLst>
          </p:cNvPr>
          <p:cNvCxnSpPr/>
          <p:nvPr/>
        </p:nvCxnSpPr>
        <p:spPr>
          <a:xfrm>
            <a:off x="8139905" y="4451515"/>
            <a:ext cx="468842" cy="0"/>
          </a:xfrm>
          <a:prstGeom prst="straightConnector1">
            <a:avLst/>
          </a:prstGeom>
          <a:noFill/>
          <a:ln w="12700" cap="flat" cmpd="sng">
            <a:solidFill>
              <a:schemeClr val="accent1"/>
            </a:solidFill>
            <a:prstDash val="solid"/>
            <a:miter lim="800000"/>
            <a:headEnd type="none" w="sm" len="sm"/>
            <a:tailEnd type="triangle" w="med" len="med"/>
          </a:ln>
        </p:spPr>
      </p:cxnSp>
      <p:sp>
        <p:nvSpPr>
          <p:cNvPr id="29" name="Google Shape;312;p9">
            <a:extLst>
              <a:ext uri="{FF2B5EF4-FFF2-40B4-BE49-F238E27FC236}">
                <a16:creationId xmlns:a16="http://schemas.microsoft.com/office/drawing/2014/main" id="{E596C0B9-EB8D-2E79-CA23-69CBAA98C655}"/>
              </a:ext>
            </a:extLst>
          </p:cNvPr>
          <p:cNvSpPr/>
          <p:nvPr/>
        </p:nvSpPr>
        <p:spPr>
          <a:xfrm>
            <a:off x="2298889" y="4252767"/>
            <a:ext cx="845496" cy="209144"/>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825" dirty="0">
                <a:solidFill>
                  <a:srgbClr val="FFFFFF"/>
                </a:solidFill>
                <a:latin typeface="BIZ UDPゴシック" panose="020B0400000000000000" pitchFamily="50" charset="-128"/>
                <a:ea typeface="BIZ UDPゴシック" panose="020B0400000000000000" pitchFamily="50" charset="-128"/>
                <a:sym typeface="Arial"/>
              </a:rPr>
              <a:t>分割請求・売上</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30" name="Google Shape;313;p9">
            <a:extLst>
              <a:ext uri="{FF2B5EF4-FFF2-40B4-BE49-F238E27FC236}">
                <a16:creationId xmlns:a16="http://schemas.microsoft.com/office/drawing/2014/main" id="{4D937E57-7822-4F8F-BF8C-E24A02B672AD}"/>
              </a:ext>
            </a:extLst>
          </p:cNvPr>
          <p:cNvSpPr/>
          <p:nvPr/>
        </p:nvSpPr>
        <p:spPr>
          <a:xfrm>
            <a:off x="6381237" y="4958527"/>
            <a:ext cx="1472243" cy="21671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申請・承認ワークフロー</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31" name="Google Shape;314;p9">
            <a:extLst>
              <a:ext uri="{FF2B5EF4-FFF2-40B4-BE49-F238E27FC236}">
                <a16:creationId xmlns:a16="http://schemas.microsoft.com/office/drawing/2014/main" id="{EDBE9740-DABD-4A8D-65AF-C89A281FC8D8}"/>
              </a:ext>
            </a:extLst>
          </p:cNvPr>
          <p:cNvSpPr/>
          <p:nvPr/>
        </p:nvSpPr>
        <p:spPr>
          <a:xfrm>
            <a:off x="6381237" y="5198337"/>
            <a:ext cx="675000" cy="21671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社内資産</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32" name="Google Shape;315;p9">
            <a:extLst>
              <a:ext uri="{FF2B5EF4-FFF2-40B4-BE49-F238E27FC236}">
                <a16:creationId xmlns:a16="http://schemas.microsoft.com/office/drawing/2014/main" id="{1D44FCEA-6EE0-0C3C-2A97-DFCE08A09A17}"/>
              </a:ext>
            </a:extLst>
          </p:cNvPr>
          <p:cNvSpPr/>
          <p:nvPr/>
        </p:nvSpPr>
        <p:spPr>
          <a:xfrm>
            <a:off x="7177378" y="5196469"/>
            <a:ext cx="675000" cy="216000"/>
          </a:xfrm>
          <a:prstGeom prst="rect">
            <a:avLst/>
          </a:prstGeom>
          <a:solidFill>
            <a:schemeClr val="accent5"/>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chemeClr val="dk1"/>
                </a:solidFill>
                <a:latin typeface="BIZ UDPゴシック" panose="020B0400000000000000" pitchFamily="50" charset="-128"/>
                <a:ea typeface="BIZ UDPゴシック" panose="020B0400000000000000" pitchFamily="50" charset="-128"/>
                <a:sym typeface="Arial"/>
              </a:rPr>
              <a:t>発注予算</a:t>
            </a:r>
            <a:endParaRPr sz="900"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33" name="Google Shape;316;p9">
            <a:extLst>
              <a:ext uri="{FF2B5EF4-FFF2-40B4-BE49-F238E27FC236}">
                <a16:creationId xmlns:a16="http://schemas.microsoft.com/office/drawing/2014/main" id="{D5733E51-EEFE-4A62-D975-72B71FEFFFA8}"/>
              </a:ext>
            </a:extLst>
          </p:cNvPr>
          <p:cNvSpPr/>
          <p:nvPr/>
        </p:nvSpPr>
        <p:spPr>
          <a:xfrm>
            <a:off x="1341655" y="3609262"/>
            <a:ext cx="845496" cy="214697"/>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外貨レート</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cxnSp>
        <p:nvCxnSpPr>
          <p:cNvPr id="34" name="Google Shape;317;p9">
            <a:extLst>
              <a:ext uri="{FF2B5EF4-FFF2-40B4-BE49-F238E27FC236}">
                <a16:creationId xmlns:a16="http://schemas.microsoft.com/office/drawing/2014/main" id="{2A51FDEA-528F-7CFE-E0C6-7FB16AE0AF1E}"/>
              </a:ext>
            </a:extLst>
          </p:cNvPr>
          <p:cNvCxnSpPr>
            <a:stCxn id="51" idx="3"/>
            <a:endCxn id="48" idx="1"/>
          </p:cNvCxnSpPr>
          <p:nvPr/>
        </p:nvCxnSpPr>
        <p:spPr>
          <a:xfrm>
            <a:off x="4450987" y="3968903"/>
            <a:ext cx="502200" cy="0"/>
          </a:xfrm>
          <a:prstGeom prst="straightConnector1">
            <a:avLst/>
          </a:prstGeom>
          <a:noFill/>
          <a:ln w="12700" cap="flat" cmpd="sng">
            <a:solidFill>
              <a:schemeClr val="accent1"/>
            </a:solidFill>
            <a:prstDash val="solid"/>
            <a:miter lim="800000"/>
            <a:headEnd type="none" w="sm" len="sm"/>
            <a:tailEnd type="none" w="sm" len="sm"/>
          </a:ln>
        </p:spPr>
      </p:cxnSp>
      <p:sp>
        <p:nvSpPr>
          <p:cNvPr id="35" name="Google Shape;319;p9">
            <a:extLst>
              <a:ext uri="{FF2B5EF4-FFF2-40B4-BE49-F238E27FC236}">
                <a16:creationId xmlns:a16="http://schemas.microsoft.com/office/drawing/2014/main" id="{9FD520BC-6B32-719D-935A-70655D03D43C}"/>
              </a:ext>
            </a:extLst>
          </p:cNvPr>
          <p:cNvSpPr/>
          <p:nvPr/>
        </p:nvSpPr>
        <p:spPr>
          <a:xfrm>
            <a:off x="6734016" y="4364110"/>
            <a:ext cx="1187796" cy="217142"/>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825" dirty="0">
                <a:solidFill>
                  <a:srgbClr val="FFFFFF"/>
                </a:solidFill>
                <a:latin typeface="BIZ UDPゴシック" panose="020B0400000000000000" pitchFamily="50" charset="-128"/>
                <a:ea typeface="BIZ UDPゴシック" panose="020B0400000000000000" pitchFamily="50" charset="-128"/>
                <a:sym typeface="Arial"/>
              </a:rPr>
              <a:t>複数発注・分割検収</a:t>
            </a:r>
            <a:endParaRPr sz="825"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36" name="Google Shape;320;p9">
            <a:extLst>
              <a:ext uri="{FF2B5EF4-FFF2-40B4-BE49-F238E27FC236}">
                <a16:creationId xmlns:a16="http://schemas.microsoft.com/office/drawing/2014/main" id="{B9E1EB31-E952-16E9-ACDE-672229E6FA97}"/>
              </a:ext>
            </a:extLst>
          </p:cNvPr>
          <p:cNvSpPr/>
          <p:nvPr/>
        </p:nvSpPr>
        <p:spPr>
          <a:xfrm>
            <a:off x="2292535" y="3609262"/>
            <a:ext cx="845496" cy="214697"/>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900" dirty="0">
                <a:solidFill>
                  <a:srgbClr val="FFFFFF"/>
                </a:solidFill>
                <a:latin typeface="BIZ UDPゴシック" panose="020B0400000000000000" pitchFamily="50" charset="-128"/>
                <a:ea typeface="BIZ UDPゴシック" panose="020B0400000000000000" pitchFamily="50" charset="-128"/>
                <a:sym typeface="Arial"/>
              </a:rPr>
              <a:t>見積もり原価</a:t>
            </a:r>
            <a:endParaRPr sz="900" dirty="0">
              <a:solidFill>
                <a:srgbClr val="FFFFFF"/>
              </a:solidFill>
              <a:latin typeface="BIZ UDPゴシック" panose="020B0400000000000000" pitchFamily="50" charset="-128"/>
              <a:ea typeface="BIZ UDPゴシック" panose="020B0400000000000000" pitchFamily="50" charset="-128"/>
              <a:sym typeface="Arial"/>
            </a:endParaRPr>
          </a:p>
        </p:txBody>
      </p:sp>
      <p:cxnSp>
        <p:nvCxnSpPr>
          <p:cNvPr id="37" name="Google Shape;321;p9">
            <a:extLst>
              <a:ext uri="{FF2B5EF4-FFF2-40B4-BE49-F238E27FC236}">
                <a16:creationId xmlns:a16="http://schemas.microsoft.com/office/drawing/2014/main" id="{A690CCD2-EEB0-51C5-018F-B1E267594245}"/>
              </a:ext>
            </a:extLst>
          </p:cNvPr>
          <p:cNvCxnSpPr>
            <a:stCxn id="10" idx="2"/>
            <a:endCxn id="35" idx="1"/>
          </p:cNvCxnSpPr>
          <p:nvPr/>
        </p:nvCxnSpPr>
        <p:spPr>
          <a:xfrm rot="-5400000" flipH="1">
            <a:off x="6253541" y="3992210"/>
            <a:ext cx="746100" cy="214800"/>
          </a:xfrm>
          <a:prstGeom prst="bentConnector2">
            <a:avLst/>
          </a:prstGeom>
          <a:noFill/>
          <a:ln w="12700" cap="flat" cmpd="sng">
            <a:solidFill>
              <a:schemeClr val="accent1"/>
            </a:solidFill>
            <a:prstDash val="solid"/>
            <a:miter lim="800000"/>
            <a:headEnd type="none" w="sm" len="sm"/>
            <a:tailEnd type="none" w="sm" len="sm"/>
          </a:ln>
        </p:spPr>
      </p:cxnSp>
      <p:cxnSp>
        <p:nvCxnSpPr>
          <p:cNvPr id="39" name="Google Shape;322;p9">
            <a:extLst>
              <a:ext uri="{FF2B5EF4-FFF2-40B4-BE49-F238E27FC236}">
                <a16:creationId xmlns:a16="http://schemas.microsoft.com/office/drawing/2014/main" id="{F2C5214D-3750-4B5C-1C5E-6BDEDFE8E30B}"/>
              </a:ext>
            </a:extLst>
          </p:cNvPr>
          <p:cNvCxnSpPr>
            <a:stCxn id="10" idx="2"/>
            <a:endCxn id="15" idx="1"/>
          </p:cNvCxnSpPr>
          <p:nvPr/>
        </p:nvCxnSpPr>
        <p:spPr>
          <a:xfrm rot="-5400000" flipH="1">
            <a:off x="6469091" y="3776660"/>
            <a:ext cx="315000" cy="214800"/>
          </a:xfrm>
          <a:prstGeom prst="bentConnector2">
            <a:avLst/>
          </a:prstGeom>
          <a:noFill/>
          <a:ln w="12700" cap="flat" cmpd="sng">
            <a:solidFill>
              <a:schemeClr val="accent1"/>
            </a:solidFill>
            <a:prstDash val="solid"/>
            <a:miter lim="800000"/>
            <a:headEnd type="none" w="sm" len="sm"/>
            <a:tailEnd type="none" w="sm" len="sm"/>
          </a:ln>
        </p:spPr>
      </p:cxnSp>
      <p:sp>
        <p:nvSpPr>
          <p:cNvPr id="40" name="Google Shape;323;p9">
            <a:extLst>
              <a:ext uri="{FF2B5EF4-FFF2-40B4-BE49-F238E27FC236}">
                <a16:creationId xmlns:a16="http://schemas.microsoft.com/office/drawing/2014/main" id="{A0BAA593-4A72-C7B3-DF67-30FAC0A388C2}"/>
              </a:ext>
            </a:extLst>
          </p:cNvPr>
          <p:cNvSpPr txBox="1"/>
          <p:nvPr/>
        </p:nvSpPr>
        <p:spPr>
          <a:xfrm>
            <a:off x="3354775" y="3204986"/>
            <a:ext cx="2695575" cy="221599"/>
          </a:xfrm>
          <a:prstGeom prst="rect">
            <a:avLst/>
          </a:prstGeom>
          <a:noFill/>
          <a:ln>
            <a:noFill/>
          </a:ln>
        </p:spPr>
        <p:txBody>
          <a:bodyPr spcFirstLastPara="1" wrap="square" lIns="0" tIns="0" rIns="0" bIns="0" anchor="ctr" anchorCtr="0">
            <a:spAutoFit/>
          </a:bodyPr>
          <a:lstStyle/>
          <a:p>
            <a:pPr marL="0" marR="0" lvl="0" indent="0" algn="ctr" rtl="0">
              <a:lnSpc>
                <a:spcPct val="120000"/>
              </a:lnSpc>
              <a:spcBef>
                <a:spcPts val="0"/>
              </a:spcBef>
              <a:spcAft>
                <a:spcPts val="0"/>
              </a:spcAft>
              <a:buNone/>
            </a:pPr>
            <a:r>
              <a:rPr lang="ja-JP" sz="1200" b="1" dirty="0">
                <a:solidFill>
                  <a:schemeClr val="dk1"/>
                </a:solidFill>
                <a:latin typeface="BIZ UDPゴシック" panose="020B0400000000000000" pitchFamily="50" charset="-128"/>
                <a:ea typeface="BIZ UDPゴシック" panose="020B0400000000000000" pitchFamily="50" charset="-128"/>
                <a:sym typeface="Arial"/>
              </a:rPr>
              <a:t>販売管理</a:t>
            </a:r>
            <a:endParaRPr dirty="0">
              <a:latin typeface="BIZ UDPゴシック" panose="020B0400000000000000" pitchFamily="50" charset="-128"/>
              <a:ea typeface="BIZ UDPゴシック" panose="020B0400000000000000" pitchFamily="50" charset="-128"/>
            </a:endParaRPr>
          </a:p>
        </p:txBody>
      </p:sp>
      <p:sp>
        <p:nvSpPr>
          <p:cNvPr id="41" name="Google Shape;324;p9">
            <a:extLst>
              <a:ext uri="{FF2B5EF4-FFF2-40B4-BE49-F238E27FC236}">
                <a16:creationId xmlns:a16="http://schemas.microsoft.com/office/drawing/2014/main" id="{AC1EAC31-5D2E-B4C2-46D1-AC8CE3B28D6C}"/>
              </a:ext>
            </a:extLst>
          </p:cNvPr>
          <p:cNvSpPr/>
          <p:nvPr/>
        </p:nvSpPr>
        <p:spPr>
          <a:xfrm>
            <a:off x="479425" y="3482174"/>
            <a:ext cx="291336" cy="1962151"/>
          </a:xfrm>
          <a:prstGeom prst="rect">
            <a:avLst/>
          </a:prstGeom>
          <a:solidFill>
            <a:srgbClr val="F6F6F6"/>
          </a:solid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r>
              <a:rPr lang="ja-JP" sz="1050" dirty="0">
                <a:solidFill>
                  <a:schemeClr val="dk1"/>
                </a:solidFill>
                <a:latin typeface="BIZ UDPゴシック" panose="020B0400000000000000" pitchFamily="50" charset="-128"/>
                <a:ea typeface="BIZ UDPゴシック" panose="020B0400000000000000" pitchFamily="50" charset="-128"/>
                <a:sym typeface="Arial"/>
              </a:rPr>
              <a:t>顧客</a:t>
            </a:r>
            <a:endParaRPr dirty="0">
              <a:latin typeface="BIZ UDPゴシック" panose="020B0400000000000000" pitchFamily="50" charset="-128"/>
              <a:ea typeface="BIZ UDPゴシック" panose="020B0400000000000000" pitchFamily="50" charset="-128"/>
            </a:endParaRPr>
          </a:p>
        </p:txBody>
      </p:sp>
      <p:sp>
        <p:nvSpPr>
          <p:cNvPr id="42" name="Google Shape;325;p9">
            <a:extLst>
              <a:ext uri="{FF2B5EF4-FFF2-40B4-BE49-F238E27FC236}">
                <a16:creationId xmlns:a16="http://schemas.microsoft.com/office/drawing/2014/main" id="{7C6BAE8E-5E0D-F6D7-D1D2-8850DF0CAC8A}"/>
              </a:ext>
            </a:extLst>
          </p:cNvPr>
          <p:cNvSpPr/>
          <p:nvPr/>
        </p:nvSpPr>
        <p:spPr>
          <a:xfrm>
            <a:off x="8608747" y="3482174"/>
            <a:ext cx="295540" cy="1962151"/>
          </a:xfrm>
          <a:prstGeom prst="rect">
            <a:avLst/>
          </a:prstGeom>
          <a:solidFill>
            <a:srgbClr val="F6F6F6"/>
          </a:solidFill>
          <a:ln>
            <a:noFill/>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r>
              <a:rPr lang="ja-JP" sz="1050" dirty="0">
                <a:solidFill>
                  <a:schemeClr val="dk1"/>
                </a:solidFill>
                <a:latin typeface="BIZ UDPゴシック" panose="020B0400000000000000" pitchFamily="50" charset="-128"/>
                <a:ea typeface="BIZ UDPゴシック" panose="020B0400000000000000" pitchFamily="50" charset="-128"/>
                <a:sym typeface="Arial"/>
              </a:rPr>
              <a:t>発注先</a:t>
            </a:r>
            <a:endParaRPr dirty="0">
              <a:latin typeface="BIZ UDPゴシック" panose="020B0400000000000000" pitchFamily="50" charset="-128"/>
              <a:ea typeface="BIZ UDPゴシック" panose="020B0400000000000000" pitchFamily="50" charset="-128"/>
            </a:endParaRPr>
          </a:p>
        </p:txBody>
      </p:sp>
      <p:sp>
        <p:nvSpPr>
          <p:cNvPr id="43" name="Google Shape;326;p9">
            <a:extLst>
              <a:ext uri="{FF2B5EF4-FFF2-40B4-BE49-F238E27FC236}">
                <a16:creationId xmlns:a16="http://schemas.microsoft.com/office/drawing/2014/main" id="{AFB19B11-E8C6-15F6-AE8D-830CC1C6B4B8}"/>
              </a:ext>
            </a:extLst>
          </p:cNvPr>
          <p:cNvSpPr/>
          <p:nvPr/>
        </p:nvSpPr>
        <p:spPr>
          <a:xfrm>
            <a:off x="3647777" y="5773140"/>
            <a:ext cx="2130150" cy="218905"/>
          </a:xfrm>
          <a:prstGeom prst="rect">
            <a:avLst/>
          </a:prstGeom>
          <a:solidFill>
            <a:srgbClr val="F6F6F6"/>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b="1" dirty="0">
                <a:solidFill>
                  <a:schemeClr val="dk1"/>
                </a:solidFill>
                <a:latin typeface="BIZ UDPゴシック" panose="020B0400000000000000" pitchFamily="50" charset="-128"/>
                <a:ea typeface="BIZ UDPゴシック" panose="020B0400000000000000" pitchFamily="50" charset="-128"/>
                <a:sym typeface="Arial"/>
              </a:rPr>
              <a:t>会計システム</a:t>
            </a:r>
            <a:endParaRPr sz="1050" b="1"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44" name="Google Shape;327;p9">
            <a:extLst>
              <a:ext uri="{FF2B5EF4-FFF2-40B4-BE49-F238E27FC236}">
                <a16:creationId xmlns:a16="http://schemas.microsoft.com/office/drawing/2014/main" id="{1F22F528-69E9-E67A-8952-9636CF9A49AE}"/>
              </a:ext>
            </a:extLst>
          </p:cNvPr>
          <p:cNvSpPr/>
          <p:nvPr/>
        </p:nvSpPr>
        <p:spPr>
          <a:xfrm>
            <a:off x="6108815" y="4726593"/>
            <a:ext cx="2009470" cy="711554"/>
          </a:xfrm>
          <a:prstGeom prst="rect">
            <a:avLst/>
          </a:prstGeom>
          <a:noFill/>
          <a:ln w="12700" cap="flat" cmpd="sng">
            <a:solidFill>
              <a:srgbClr val="F2F2F2"/>
            </a:solidFill>
            <a:prstDash val="solid"/>
            <a:miter lim="800000"/>
            <a:headEnd type="none" w="sm" len="sm"/>
            <a:tailEnd type="none" w="sm" len="sm"/>
          </a:ln>
        </p:spPr>
        <p:txBody>
          <a:bodyPr spcFirstLastPara="1" wrap="square" lIns="67500" tIns="67500" rIns="67500" bIns="67500" anchor="ctr" anchorCtr="0">
            <a:noAutofit/>
          </a:bodyPr>
          <a:lstStyle/>
          <a:p>
            <a:pPr marL="0" marR="0" lvl="0" indent="0" algn="ctr" rtl="0">
              <a:lnSpc>
                <a:spcPct val="120000"/>
              </a:lnSpc>
              <a:spcBef>
                <a:spcPts val="0"/>
              </a:spcBef>
              <a:spcAft>
                <a:spcPts val="0"/>
              </a:spcAft>
              <a:buNone/>
            </a:pPr>
            <a:endParaRPr sz="975" dirty="0">
              <a:solidFill>
                <a:schemeClr val="lt1"/>
              </a:solidFill>
              <a:latin typeface="BIZ UDPゴシック" panose="020B0400000000000000" pitchFamily="50" charset="-128"/>
              <a:ea typeface="BIZ UDPゴシック" panose="020B0400000000000000" pitchFamily="50" charset="-128"/>
              <a:sym typeface="Arial"/>
            </a:endParaRPr>
          </a:p>
        </p:txBody>
      </p:sp>
      <p:cxnSp>
        <p:nvCxnSpPr>
          <p:cNvPr id="45" name="Google Shape;328;p9">
            <a:extLst>
              <a:ext uri="{FF2B5EF4-FFF2-40B4-BE49-F238E27FC236}">
                <a16:creationId xmlns:a16="http://schemas.microsoft.com/office/drawing/2014/main" id="{00C26D2B-920F-2131-1C51-F87E104B3302}"/>
              </a:ext>
            </a:extLst>
          </p:cNvPr>
          <p:cNvCxnSpPr>
            <a:stCxn id="54" idx="2"/>
            <a:endCxn id="43" idx="0"/>
          </p:cNvCxnSpPr>
          <p:nvPr/>
        </p:nvCxnSpPr>
        <p:spPr>
          <a:xfrm rot="-5400000" flipH="1">
            <a:off x="4178077" y="5238114"/>
            <a:ext cx="405000" cy="664800"/>
          </a:xfrm>
          <a:prstGeom prst="bentConnector3">
            <a:avLst>
              <a:gd name="adj1" fmla="val 50015"/>
            </a:avLst>
          </a:prstGeom>
          <a:noFill/>
          <a:ln w="12700" cap="flat" cmpd="sng">
            <a:solidFill>
              <a:schemeClr val="accent1"/>
            </a:solidFill>
            <a:prstDash val="solid"/>
            <a:miter lim="800000"/>
            <a:headEnd type="none" w="sm" len="sm"/>
            <a:tailEnd type="triangle" w="med" len="med"/>
          </a:ln>
        </p:spPr>
      </p:cxnSp>
      <p:cxnSp>
        <p:nvCxnSpPr>
          <p:cNvPr id="46" name="Google Shape;329;p9">
            <a:extLst>
              <a:ext uri="{FF2B5EF4-FFF2-40B4-BE49-F238E27FC236}">
                <a16:creationId xmlns:a16="http://schemas.microsoft.com/office/drawing/2014/main" id="{B356E0CE-7DB3-8471-728B-CA844885A662}"/>
              </a:ext>
            </a:extLst>
          </p:cNvPr>
          <p:cNvCxnSpPr/>
          <p:nvPr/>
        </p:nvCxnSpPr>
        <p:spPr>
          <a:xfrm flipH="1">
            <a:off x="4712744" y="5364142"/>
            <a:ext cx="645300" cy="206400"/>
          </a:xfrm>
          <a:prstGeom prst="bentConnector3">
            <a:avLst>
              <a:gd name="adj1" fmla="val -656"/>
            </a:avLst>
          </a:prstGeom>
          <a:noFill/>
          <a:ln w="12700" cap="flat" cmpd="sng">
            <a:solidFill>
              <a:schemeClr val="dk2"/>
            </a:solidFill>
            <a:prstDash val="solid"/>
            <a:miter lim="800000"/>
            <a:headEnd type="none" w="sm" len="sm"/>
            <a:tailEnd type="none" w="sm" len="sm"/>
          </a:ln>
        </p:spPr>
      </p:cxnSp>
      <p:sp>
        <p:nvSpPr>
          <p:cNvPr id="47" name="Google Shape;298;p9">
            <a:extLst>
              <a:ext uri="{FF2B5EF4-FFF2-40B4-BE49-F238E27FC236}">
                <a16:creationId xmlns:a16="http://schemas.microsoft.com/office/drawing/2014/main" id="{A209BA0B-D0AF-A88D-86AC-BE0ED0A61FD0}"/>
              </a:ext>
            </a:extLst>
          </p:cNvPr>
          <p:cNvSpPr/>
          <p:nvPr/>
        </p:nvSpPr>
        <p:spPr>
          <a:xfrm>
            <a:off x="3640987" y="3534419"/>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見積</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48" name="Google Shape;301;p9">
            <a:extLst>
              <a:ext uri="{FF2B5EF4-FFF2-40B4-BE49-F238E27FC236}">
                <a16:creationId xmlns:a16="http://schemas.microsoft.com/office/drawing/2014/main" id="{4E3FD005-8404-FD9B-C8BC-3788812D2AAB}"/>
              </a:ext>
            </a:extLst>
          </p:cNvPr>
          <p:cNvSpPr/>
          <p:nvPr/>
        </p:nvSpPr>
        <p:spPr>
          <a:xfrm>
            <a:off x="4953044" y="3854960"/>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発注</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49" name="Google Shape;331;p9">
            <a:extLst>
              <a:ext uri="{FF2B5EF4-FFF2-40B4-BE49-F238E27FC236}">
                <a16:creationId xmlns:a16="http://schemas.microsoft.com/office/drawing/2014/main" id="{1390D7C7-0678-AA1A-C8EE-4C9F7B3234AB}"/>
              </a:ext>
            </a:extLst>
          </p:cNvPr>
          <p:cNvSpPr/>
          <p:nvPr/>
        </p:nvSpPr>
        <p:spPr>
          <a:xfrm>
            <a:off x="4956405" y="4559327"/>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仕入</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0" name="Google Shape;302;p9">
            <a:extLst>
              <a:ext uri="{FF2B5EF4-FFF2-40B4-BE49-F238E27FC236}">
                <a16:creationId xmlns:a16="http://schemas.microsoft.com/office/drawing/2014/main" id="{BECB10FA-9DE7-633E-C4AF-6B6E859C13B4}"/>
              </a:ext>
            </a:extLst>
          </p:cNvPr>
          <p:cNvSpPr/>
          <p:nvPr/>
        </p:nvSpPr>
        <p:spPr>
          <a:xfrm>
            <a:off x="4953044" y="5132546"/>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支払</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1" name="Google Shape;318;p9">
            <a:extLst>
              <a:ext uri="{FF2B5EF4-FFF2-40B4-BE49-F238E27FC236}">
                <a16:creationId xmlns:a16="http://schemas.microsoft.com/office/drawing/2014/main" id="{9D2954A5-8425-8244-F4A3-E0388D0869B2}"/>
              </a:ext>
            </a:extLst>
          </p:cNvPr>
          <p:cNvSpPr/>
          <p:nvPr/>
        </p:nvSpPr>
        <p:spPr>
          <a:xfrm>
            <a:off x="3640987" y="3854960"/>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受注</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2" name="Google Shape;332;p9">
            <a:extLst>
              <a:ext uri="{FF2B5EF4-FFF2-40B4-BE49-F238E27FC236}">
                <a16:creationId xmlns:a16="http://schemas.microsoft.com/office/drawing/2014/main" id="{B97D723E-9C93-FED5-25A0-EE44073A7D12}"/>
              </a:ext>
            </a:extLst>
          </p:cNvPr>
          <p:cNvSpPr/>
          <p:nvPr/>
        </p:nvSpPr>
        <p:spPr>
          <a:xfrm>
            <a:off x="3640987" y="4548487"/>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売上</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3" name="Google Shape;333;p9">
            <a:extLst>
              <a:ext uri="{FF2B5EF4-FFF2-40B4-BE49-F238E27FC236}">
                <a16:creationId xmlns:a16="http://schemas.microsoft.com/office/drawing/2014/main" id="{0C174645-67F4-D24B-ADA8-D9075EC501CE}"/>
              </a:ext>
            </a:extLst>
          </p:cNvPr>
          <p:cNvSpPr/>
          <p:nvPr/>
        </p:nvSpPr>
        <p:spPr>
          <a:xfrm>
            <a:off x="3640987" y="4301601"/>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納品</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4" name="Google Shape;299;p9">
            <a:extLst>
              <a:ext uri="{FF2B5EF4-FFF2-40B4-BE49-F238E27FC236}">
                <a16:creationId xmlns:a16="http://schemas.microsoft.com/office/drawing/2014/main" id="{40CDD920-A22F-6FDB-5A9A-0F6E36E5A1EC}"/>
              </a:ext>
            </a:extLst>
          </p:cNvPr>
          <p:cNvSpPr/>
          <p:nvPr/>
        </p:nvSpPr>
        <p:spPr>
          <a:xfrm>
            <a:off x="3643177" y="5140128"/>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入金</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55" name="Google Shape;334;p9">
            <a:extLst>
              <a:ext uri="{FF2B5EF4-FFF2-40B4-BE49-F238E27FC236}">
                <a16:creationId xmlns:a16="http://schemas.microsoft.com/office/drawing/2014/main" id="{F0F87D72-F31F-50E7-DDCF-D5910D884393}"/>
              </a:ext>
            </a:extLst>
          </p:cNvPr>
          <p:cNvSpPr/>
          <p:nvPr/>
        </p:nvSpPr>
        <p:spPr>
          <a:xfrm>
            <a:off x="3640987" y="4895291"/>
            <a:ext cx="810000" cy="227886"/>
          </a:xfrm>
          <a:prstGeom prst="rect">
            <a:avLst/>
          </a:prstGeom>
          <a:solidFill>
            <a:schemeClr val="accent4"/>
          </a:solidFill>
          <a:ln>
            <a:noFill/>
          </a:ln>
        </p:spPr>
        <p:txBody>
          <a:bodyPr spcFirstLastPara="1" wrap="square" lIns="68550" tIns="34275" rIns="68550" bIns="34275" anchor="ctr" anchorCtr="0">
            <a:noAutofit/>
          </a:bodyPr>
          <a:lstStyle/>
          <a:p>
            <a:pPr marL="0" marR="0" lvl="0" indent="0" algn="ctr" rtl="0">
              <a:lnSpc>
                <a:spcPct val="120000"/>
              </a:lnSpc>
              <a:spcBef>
                <a:spcPts val="0"/>
              </a:spcBef>
              <a:spcAft>
                <a:spcPts val="0"/>
              </a:spcAft>
              <a:buNone/>
            </a:pPr>
            <a:r>
              <a:rPr lang="ja-JP" sz="1050" dirty="0">
                <a:solidFill>
                  <a:srgbClr val="FFFFFF"/>
                </a:solidFill>
                <a:latin typeface="BIZ UDPゴシック" panose="020B0400000000000000" pitchFamily="50" charset="-128"/>
                <a:ea typeface="BIZ UDPゴシック" panose="020B0400000000000000" pitchFamily="50" charset="-128"/>
                <a:sym typeface="Arial"/>
              </a:rPr>
              <a:t>請求</a:t>
            </a:r>
            <a:endParaRPr sz="1050" dirty="0">
              <a:solidFill>
                <a:srgbClr val="FFFFFF"/>
              </a:solidFill>
              <a:latin typeface="BIZ UDPゴシック" panose="020B0400000000000000" pitchFamily="50" charset="-128"/>
              <a:ea typeface="BIZ UDPゴシック" panose="020B0400000000000000" pitchFamily="50" charset="-128"/>
              <a:sym typeface="Arial"/>
            </a:endParaRPr>
          </a:p>
        </p:txBody>
      </p:sp>
    </p:spTree>
    <p:extLst>
      <p:ext uri="{BB962C8B-B14F-4D97-AF65-F5344CB8AC3E}">
        <p14:creationId xmlns:p14="http://schemas.microsoft.com/office/powerpoint/2010/main" val="373486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3FBFB-58B3-607C-1A45-813F222AEDB5}"/>
              </a:ext>
            </a:extLst>
          </p:cNvPr>
          <p:cNvSpPr>
            <a:spLocks noGrp="1"/>
          </p:cNvSpPr>
          <p:nvPr>
            <p:ph type="title"/>
          </p:nvPr>
        </p:nvSpPr>
        <p:spPr/>
        <p:txBody>
          <a:bodyPr/>
          <a:lstStyle/>
          <a:p>
            <a:r>
              <a:rPr kumimoji="1" lang="ja-JP" altLang="en-US" dirty="0"/>
              <a:t>基本情報</a:t>
            </a:r>
          </a:p>
        </p:txBody>
      </p:sp>
      <p:graphicFrame>
        <p:nvGraphicFramePr>
          <p:cNvPr id="4" name="コンテンツ プレースホルダー 3">
            <a:extLst>
              <a:ext uri="{FF2B5EF4-FFF2-40B4-BE49-F238E27FC236}">
                <a16:creationId xmlns:a16="http://schemas.microsoft.com/office/drawing/2014/main" id="{0B0175B9-6469-4A39-04C0-42D455F46516}"/>
              </a:ext>
            </a:extLst>
          </p:cNvPr>
          <p:cNvGraphicFramePr>
            <a:graphicFrameLocks noGrp="1"/>
          </p:cNvGraphicFramePr>
          <p:nvPr>
            <p:ph sz="half" idx="1"/>
            <p:extLst>
              <p:ext uri="{D42A27DB-BD31-4B8C-83A1-F6EECF244321}">
                <p14:modId xmlns:p14="http://schemas.microsoft.com/office/powerpoint/2010/main" val="440263912"/>
              </p:ext>
            </p:extLst>
          </p:nvPr>
        </p:nvGraphicFramePr>
        <p:xfrm>
          <a:off x="479425" y="1376362"/>
          <a:ext cx="11233150" cy="4295138"/>
        </p:xfrm>
        <a:graphic>
          <a:graphicData uri="http://schemas.openxmlformats.org/drawingml/2006/table">
            <a:tbl>
              <a:tblPr firstRow="1" bandRow="1">
                <a:tableStyleId>{5C22544A-7EE6-4342-B048-85BDC9FD1C3A}</a:tableStyleId>
              </a:tblPr>
              <a:tblGrid>
                <a:gridCol w="2865941">
                  <a:extLst>
                    <a:ext uri="{9D8B030D-6E8A-4147-A177-3AD203B41FA5}">
                      <a16:colId xmlns:a16="http://schemas.microsoft.com/office/drawing/2014/main" val="2247517562"/>
                    </a:ext>
                  </a:extLst>
                </a:gridCol>
                <a:gridCol w="8367209">
                  <a:extLst>
                    <a:ext uri="{9D8B030D-6E8A-4147-A177-3AD203B41FA5}">
                      <a16:colId xmlns:a16="http://schemas.microsoft.com/office/drawing/2014/main" val="3393076896"/>
                    </a:ext>
                  </a:extLst>
                </a:gridCol>
              </a:tblGrid>
              <a:tr h="592163">
                <a:tc>
                  <a:txBody>
                    <a:bodyPr/>
                    <a:lstStyle/>
                    <a:p>
                      <a:pPr algn="ctr">
                        <a:lnSpc>
                          <a:spcPct val="120000"/>
                        </a:lnSpc>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ログイン</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URL</a:t>
                      </a: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300" b="0" dirty="0">
                          <a:solidFill>
                            <a:schemeClr val="tx1"/>
                          </a:solidFill>
                          <a:latin typeface="BIZ UDPゴシック" panose="020B0400000000000000" pitchFamily="50" charset="-128"/>
                          <a:ea typeface="BIZ UDPゴシック" panose="020B0400000000000000" pitchFamily="50" charset="-128"/>
                        </a:rPr>
                        <a:t>https://</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.rakurakuhanbai.jp/</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a:t>
                      </a: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7200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4198353662"/>
                  </a:ext>
                </a:extLst>
              </a:tr>
              <a:tr h="59216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課金開始日</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300" b="0" dirty="0">
                          <a:solidFill>
                            <a:schemeClr val="tx1"/>
                          </a:solidFill>
                          <a:latin typeface="BIZ UDPゴシック" panose="020B0400000000000000" pitchFamily="50" charset="-128"/>
                          <a:ea typeface="BIZ UDPゴシック" panose="020B0400000000000000" pitchFamily="50" charset="-128"/>
                        </a:rPr>
                        <a:t>2025</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10</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月</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1</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日　</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最低利用期間は</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2026</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9</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月末まで</a:t>
                      </a:r>
                    </a:p>
                  </a:txBody>
                  <a:tcPr marL="7200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208311586"/>
                  </a:ext>
                </a:extLst>
              </a:tr>
              <a:tr h="59216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契約プラン</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スタンダードプラン</a:t>
                      </a:r>
                    </a:p>
                  </a:txBody>
                  <a:tcPr marL="7200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148559377"/>
                  </a:ext>
                </a:extLst>
              </a:tr>
              <a:tr h="59216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契約ユーザ数</a:t>
                      </a:r>
                      <a:endPar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300" b="0" dirty="0">
                          <a:solidFill>
                            <a:schemeClr val="tx1"/>
                          </a:solidFill>
                          <a:latin typeface="BIZ UDPゴシック" panose="020B0400000000000000" pitchFamily="50" charset="-128"/>
                          <a:ea typeface="BIZ UDPゴシック" panose="020B0400000000000000" pitchFamily="50" charset="-128"/>
                        </a:rPr>
                        <a:t>30</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ユーザ</a:t>
                      </a:r>
                    </a:p>
                  </a:txBody>
                  <a:tcPr marL="7200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956826245"/>
                  </a:ext>
                </a:extLst>
              </a:tr>
              <a:tr h="59216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契約データベース数</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300" b="0" dirty="0">
                          <a:solidFill>
                            <a:schemeClr val="tx1"/>
                          </a:solidFill>
                          <a:latin typeface="BIZ UDPゴシック" panose="020B0400000000000000" pitchFamily="50" charset="-128"/>
                          <a:ea typeface="BIZ UDPゴシック" panose="020B0400000000000000" pitchFamily="50" charset="-128"/>
                        </a:rPr>
                        <a:t>20</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データベース</a:t>
                      </a:r>
                    </a:p>
                  </a:txBody>
                  <a:tcPr marL="7200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610471529"/>
                  </a:ext>
                </a:extLst>
              </a:tr>
              <a:tr h="60249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契約オプション</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PDF</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出力オプション</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・バックアップオプション（バックアップ</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URL</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a:t>
                      </a:r>
                      <a:r>
                        <a:rPr lang="en-US" altLang="ja-JP" sz="1400" dirty="0"/>
                        <a:t>https://</a:t>
                      </a:r>
                      <a:r>
                        <a:rPr lang="ja-JP" altLang="en-US" sz="1400" dirty="0"/>
                        <a:t>★★～</a:t>
                      </a:r>
                      <a:r>
                        <a:rPr lang="en-US" altLang="ja-JP" sz="1400" dirty="0"/>
                        <a:t>/</a:t>
                      </a:r>
                      <a:r>
                        <a:rPr lang="ja-JP" altLang="en-US" sz="1400" dirty="0"/>
                        <a:t>）</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・電子帳簿保存法オプション</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txBody>
                  <a:tcPr marL="7200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4276864958"/>
                  </a:ext>
                </a:extLst>
              </a:tr>
              <a:tr h="60249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導入時のサポート担当者</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FF6F5"/>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山田太郎さん</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txBody>
                  <a:tcPr marL="7200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588227252"/>
                  </a:ext>
                </a:extLst>
              </a:tr>
            </a:tbl>
          </a:graphicData>
        </a:graphic>
      </p:graphicFrame>
      <p:sp>
        <p:nvSpPr>
          <p:cNvPr id="7" name="テキスト ボックス 6">
            <a:extLst>
              <a:ext uri="{FF2B5EF4-FFF2-40B4-BE49-F238E27FC236}">
                <a16:creationId xmlns:a16="http://schemas.microsoft.com/office/drawing/2014/main" id="{01AA2085-A4A3-8C21-CDBF-4B0CCAE15F2F}"/>
              </a:ext>
            </a:extLst>
          </p:cNvPr>
          <p:cNvSpPr txBox="1"/>
          <p:nvPr/>
        </p:nvSpPr>
        <p:spPr>
          <a:xfrm>
            <a:off x="479425" y="5747665"/>
            <a:ext cx="8176895" cy="496611"/>
          </a:xfrm>
          <a:prstGeom prst="rect">
            <a:avLst/>
          </a:prstGeom>
          <a:noFill/>
        </p:spPr>
        <p:txBody>
          <a:bodyPr wrap="square" lIns="0" tIns="0" rIns="0" bIns="0" rtlCol="0">
            <a:spAutoFit/>
          </a:bodyPr>
          <a:lstStyle/>
          <a:p>
            <a:pPr algn="l">
              <a:lnSpc>
                <a:spcPct val="135000"/>
              </a:lnSpc>
            </a:pPr>
            <a:r>
              <a:rPr kumimoji="1" lang="en-US" altLang="ja-JP" sz="1300" dirty="0"/>
              <a:t>※</a:t>
            </a:r>
            <a:r>
              <a:rPr kumimoji="1" lang="ja-JP" altLang="en-US" sz="1300" dirty="0"/>
              <a:t>最新の契約内容を確認したい、契約内容を変更したい、という場合には</a:t>
            </a:r>
            <a:endParaRPr kumimoji="1" lang="en-US" altLang="ja-JP" sz="1300" dirty="0"/>
          </a:p>
          <a:p>
            <a:pPr algn="l">
              <a:lnSpc>
                <a:spcPct val="135000"/>
              </a:lnSpc>
            </a:pPr>
            <a:r>
              <a:rPr kumimoji="1" lang="ja-JP" altLang="en-US" sz="1300" dirty="0"/>
              <a:t>　 サポートセンターまでお問合せください。（問い合わせ方法は次のページを参照）</a:t>
            </a:r>
          </a:p>
        </p:txBody>
      </p:sp>
      <p:sp>
        <p:nvSpPr>
          <p:cNvPr id="3" name="吹き出し: 角を丸めた四角形 2">
            <a:extLst>
              <a:ext uri="{FF2B5EF4-FFF2-40B4-BE49-F238E27FC236}">
                <a16:creationId xmlns:a16="http://schemas.microsoft.com/office/drawing/2014/main" id="{EA67E8ED-1130-06B0-C9D7-D835DF4C6ECD}"/>
              </a:ext>
            </a:extLst>
          </p:cNvPr>
          <p:cNvSpPr/>
          <p:nvPr/>
        </p:nvSpPr>
        <p:spPr>
          <a:xfrm>
            <a:off x="7563499" y="2508854"/>
            <a:ext cx="3364695" cy="730405"/>
          </a:xfrm>
          <a:prstGeom prst="wedgeRoundRectCallout">
            <a:avLst>
              <a:gd name="adj1" fmla="val -58748"/>
              <a:gd name="adj2" fmla="val -5658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nSpc>
                <a:spcPct val="135000"/>
              </a:lnSpc>
            </a:pPr>
            <a:r>
              <a:rPr kumimoji="1" lang="ja-JP" altLang="en-US" sz="1300" dirty="0">
                <a:solidFill>
                  <a:schemeClr val="tx1"/>
                </a:solidFill>
              </a:rPr>
              <a:t>原則解約ができない</a:t>
            </a:r>
            <a:endParaRPr kumimoji="1" lang="en-US" altLang="ja-JP" sz="1300" dirty="0">
              <a:solidFill>
                <a:schemeClr val="tx1"/>
              </a:solidFill>
            </a:endParaRPr>
          </a:p>
          <a:p>
            <a:pPr>
              <a:lnSpc>
                <a:spcPct val="135000"/>
              </a:lnSpc>
            </a:pPr>
            <a:r>
              <a:rPr kumimoji="1" lang="ja-JP" altLang="en-US" sz="1300" dirty="0">
                <a:solidFill>
                  <a:schemeClr val="tx1"/>
                </a:solidFill>
              </a:rPr>
              <a:t>最低利用期間も引き継いでおきましょう</a:t>
            </a:r>
            <a:endParaRPr kumimoji="1" lang="en-US" altLang="ja-JP" sz="1300" dirty="0">
              <a:solidFill>
                <a:schemeClr val="tx1"/>
              </a:solidFill>
            </a:endParaRPr>
          </a:p>
        </p:txBody>
      </p:sp>
      <p:sp>
        <p:nvSpPr>
          <p:cNvPr id="5" name="吹き出し: 角を丸めた四角形 4">
            <a:extLst>
              <a:ext uri="{FF2B5EF4-FFF2-40B4-BE49-F238E27FC236}">
                <a16:creationId xmlns:a16="http://schemas.microsoft.com/office/drawing/2014/main" id="{C4CF82D0-3B49-EACF-AB18-2423C25B06AA}"/>
              </a:ext>
            </a:extLst>
          </p:cNvPr>
          <p:cNvSpPr/>
          <p:nvPr/>
        </p:nvSpPr>
        <p:spPr>
          <a:xfrm>
            <a:off x="8016984" y="5102157"/>
            <a:ext cx="3364695" cy="1127062"/>
          </a:xfrm>
          <a:prstGeom prst="wedgeRoundRectCallout">
            <a:avLst>
              <a:gd name="adj1" fmla="val -72005"/>
              <a:gd name="adj2" fmla="val -67271"/>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nSpc>
                <a:spcPct val="135000"/>
              </a:lnSpc>
            </a:pPr>
            <a:r>
              <a:rPr kumimoji="1" lang="ja-JP" altLang="en-US" sz="1300" dirty="0">
                <a:solidFill>
                  <a:schemeClr val="tx1"/>
                </a:solidFill>
              </a:rPr>
              <a:t>バックアップオプションご契約の際は、</a:t>
            </a:r>
            <a:endParaRPr kumimoji="1" lang="en-US" altLang="ja-JP" sz="1300" dirty="0">
              <a:solidFill>
                <a:schemeClr val="tx1"/>
              </a:solidFill>
            </a:endParaRPr>
          </a:p>
          <a:p>
            <a:pPr>
              <a:lnSpc>
                <a:spcPct val="135000"/>
              </a:lnSpc>
            </a:pPr>
            <a:r>
              <a:rPr kumimoji="1" lang="ja-JP" altLang="en-US" sz="1300" dirty="0">
                <a:solidFill>
                  <a:schemeClr val="tx1"/>
                </a:solidFill>
              </a:rPr>
              <a:t>バックアップ環境にアクセスするための</a:t>
            </a:r>
            <a:endParaRPr kumimoji="1" lang="en-US" altLang="ja-JP" sz="1300" dirty="0">
              <a:solidFill>
                <a:schemeClr val="tx1"/>
              </a:solidFill>
            </a:endParaRPr>
          </a:p>
          <a:p>
            <a:pPr>
              <a:lnSpc>
                <a:spcPct val="135000"/>
              </a:lnSpc>
            </a:pPr>
            <a:r>
              <a:rPr kumimoji="1" lang="en-US" altLang="ja-JP" sz="1300" dirty="0">
                <a:solidFill>
                  <a:schemeClr val="tx1"/>
                </a:solidFill>
              </a:rPr>
              <a:t>URL</a:t>
            </a:r>
            <a:r>
              <a:rPr kumimoji="1" lang="ja-JP" altLang="en-US" sz="1300" dirty="0">
                <a:solidFill>
                  <a:schemeClr val="tx1"/>
                </a:solidFill>
              </a:rPr>
              <a:t>も引き継いでおきましょう</a:t>
            </a:r>
            <a:endParaRPr kumimoji="1" lang="en-US" altLang="ja-JP" sz="1300" dirty="0">
              <a:solidFill>
                <a:schemeClr val="tx1"/>
              </a:solidFill>
            </a:endParaRPr>
          </a:p>
        </p:txBody>
      </p:sp>
    </p:spTree>
    <p:extLst>
      <p:ext uri="{BB962C8B-B14F-4D97-AF65-F5344CB8AC3E}">
        <p14:creationId xmlns:p14="http://schemas.microsoft.com/office/powerpoint/2010/main" val="251838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ADF99-B3AB-FBB9-CA12-CB869F0B6D17}"/>
              </a:ext>
            </a:extLst>
          </p:cNvPr>
          <p:cNvSpPr>
            <a:spLocks noGrp="1"/>
          </p:cNvSpPr>
          <p:nvPr>
            <p:ph type="title"/>
          </p:nvPr>
        </p:nvSpPr>
        <p:spPr/>
        <p:txBody>
          <a:bodyPr/>
          <a:lstStyle/>
          <a:p>
            <a:r>
              <a:rPr kumimoji="1" lang="ja-JP" altLang="en-US" dirty="0"/>
              <a:t>サポート内容・お問合せ方法</a:t>
            </a:r>
          </a:p>
        </p:txBody>
      </p:sp>
      <p:sp>
        <p:nvSpPr>
          <p:cNvPr id="3" name="コンテンツ プレースホルダー 2">
            <a:extLst>
              <a:ext uri="{FF2B5EF4-FFF2-40B4-BE49-F238E27FC236}">
                <a16:creationId xmlns:a16="http://schemas.microsoft.com/office/drawing/2014/main" id="{35BBD0A2-8FBD-7FE7-7BA9-51E821CA31C3}"/>
              </a:ext>
            </a:extLst>
          </p:cNvPr>
          <p:cNvSpPr>
            <a:spLocks noGrp="1"/>
          </p:cNvSpPr>
          <p:nvPr>
            <p:ph sz="half" idx="1"/>
          </p:nvPr>
        </p:nvSpPr>
        <p:spPr/>
        <p:txBody>
          <a:bodyPr/>
          <a:lstStyle/>
          <a:p>
            <a:pPr marL="0" indent="0">
              <a:buNone/>
            </a:pPr>
            <a:r>
              <a:rPr lang="ja-JP" altLang="en-US" dirty="0"/>
              <a:t>「楽楽販売」の設定方法や不具合、契約内容に関する相談などは、すべて「楽楽販売」サポートセンター宛に問い合わせてください。</a:t>
            </a:r>
            <a:endParaRPr lang="en-US" altLang="ja-JP" dirty="0"/>
          </a:p>
          <a:p>
            <a:pPr marL="0" indent="0">
              <a:buNone/>
            </a:pPr>
            <a:endParaRPr lang="en-US" altLang="ja-JP" dirty="0"/>
          </a:p>
          <a:p>
            <a:pPr marL="0" indent="0">
              <a:buNone/>
            </a:pPr>
            <a:r>
              <a:rPr lang="ja-JP" altLang="en-US" dirty="0"/>
              <a:t>▼サポート営業時間：平日 </a:t>
            </a:r>
            <a:r>
              <a:rPr lang="en-US" altLang="ja-JP" dirty="0"/>
              <a:t>9:30</a:t>
            </a:r>
            <a:r>
              <a:rPr lang="ja-JP" altLang="en-US" dirty="0"/>
              <a:t>～</a:t>
            </a:r>
            <a:r>
              <a:rPr lang="en-US" altLang="ja-JP" dirty="0"/>
              <a:t>17:00 (</a:t>
            </a:r>
            <a:r>
              <a:rPr lang="ja-JP" altLang="en-US" dirty="0"/>
              <a:t>土日祝日除く</a:t>
            </a:r>
            <a:r>
              <a:rPr lang="en-US" altLang="ja-JP" dirty="0"/>
              <a:t>)</a:t>
            </a:r>
          </a:p>
          <a:p>
            <a:pPr marL="0" indent="0">
              <a:buNone/>
            </a:pPr>
            <a:r>
              <a:rPr lang="ja-JP" altLang="en-US" dirty="0"/>
              <a:t>　電話番号：</a:t>
            </a:r>
            <a:r>
              <a:rPr lang="en-US" altLang="ja-JP" dirty="0"/>
              <a:t>050-2018-7771</a:t>
            </a:r>
          </a:p>
          <a:p>
            <a:pPr marL="0" indent="0">
              <a:buNone/>
            </a:pPr>
            <a:endParaRPr lang="en-US" altLang="ja-JP" dirty="0"/>
          </a:p>
          <a:p>
            <a:pPr marL="0" indent="0">
              <a:buNone/>
            </a:pPr>
            <a:r>
              <a:rPr lang="ja-JP" altLang="en-US" dirty="0"/>
              <a:t>▼サポートへの問合せ方法</a:t>
            </a:r>
            <a:endParaRPr lang="en-US" altLang="ja-JP" dirty="0"/>
          </a:p>
          <a:p>
            <a:pPr marL="0" indent="0">
              <a:buNone/>
            </a:pPr>
            <a:r>
              <a:rPr lang="ja-JP" altLang="en-US" dirty="0"/>
              <a:t>　サクセスナビ（</a:t>
            </a:r>
            <a:r>
              <a:rPr lang="en-US" altLang="ja-JP" dirty="0">
                <a:hlinkClick r:id="rId3"/>
              </a:rPr>
              <a:t>https://success-navi.rakurakuhanbai.jp</a:t>
            </a:r>
            <a:r>
              <a:rPr lang="ja-JP" altLang="en-US" dirty="0"/>
              <a:t>）というサイトから問い合わせします。</a:t>
            </a:r>
            <a:endParaRPr lang="en-US" altLang="ja-JP" dirty="0"/>
          </a:p>
          <a:p>
            <a:pPr marL="0" indent="0">
              <a:buNone/>
            </a:pPr>
            <a:r>
              <a:rPr lang="ja-JP" altLang="en-US" dirty="0"/>
              <a:t>　アカウントがない場合は、ここ（</a:t>
            </a:r>
            <a:r>
              <a:rPr lang="en-US" altLang="ja-JP" dirty="0">
                <a:hlinkClick r:id="rId4"/>
              </a:rPr>
              <a:t>https://success-navi.rakurakuhanbai.jp/welcome</a:t>
            </a:r>
            <a:r>
              <a:rPr lang="ja-JP" altLang="en-US" dirty="0"/>
              <a:t>）からアカウント登録が可能です。</a:t>
            </a:r>
            <a:endParaRPr lang="en-US" altLang="ja-JP" dirty="0"/>
          </a:p>
          <a:p>
            <a:pPr marL="0" indent="0">
              <a:buNone/>
            </a:pPr>
            <a:r>
              <a:rPr lang="ja-JP" altLang="en-US" dirty="0"/>
              <a:t>　</a:t>
            </a:r>
            <a:r>
              <a:rPr lang="en-US" altLang="ja-JP" dirty="0"/>
              <a:t>※</a:t>
            </a:r>
            <a:r>
              <a:rPr lang="ja-JP" altLang="en-US" dirty="0"/>
              <a:t>万が一うまくサクセスナビに登録・ログインできない場合には</a:t>
            </a:r>
            <a:endParaRPr lang="en-US" altLang="ja-JP" dirty="0"/>
          </a:p>
          <a:p>
            <a:pPr marL="0" indent="0">
              <a:buNone/>
            </a:pPr>
            <a:r>
              <a:rPr lang="ja-JP" altLang="en-US" dirty="0"/>
              <a:t>　　サポートセンターのアドレス（</a:t>
            </a:r>
            <a:r>
              <a:rPr lang="en-US" altLang="ja-JP" dirty="0">
                <a:hlinkClick r:id="rId5"/>
              </a:rPr>
              <a:t>rakurakuhanbai-support@cs.rakus.co.jp</a:t>
            </a:r>
            <a:r>
              <a:rPr lang="ja-JP" altLang="en-US" dirty="0"/>
              <a:t>）に直接問い合わせてください。</a:t>
            </a:r>
            <a:endParaRPr lang="en-US" altLang="ja-JP" dirty="0"/>
          </a:p>
          <a:p>
            <a:pPr marL="0" indent="0">
              <a:buNone/>
            </a:pPr>
            <a:endParaRPr lang="en-US" altLang="ja-JP" dirty="0"/>
          </a:p>
          <a:p>
            <a:pPr marL="0" indent="0">
              <a:buNone/>
            </a:pPr>
            <a:r>
              <a:rPr lang="ja-JP" altLang="en-US" dirty="0"/>
              <a:t>▼サポート内容</a:t>
            </a:r>
            <a:endParaRPr lang="en-US" altLang="ja-JP" dirty="0"/>
          </a:p>
          <a:p>
            <a:pPr marL="0" indent="0">
              <a:buNone/>
            </a:pPr>
            <a:r>
              <a:rPr lang="ja-JP" altLang="en-US" dirty="0"/>
              <a:t>　サポートの種類別の内容については下記のサクセスナビ上の記事を参照ください。</a:t>
            </a:r>
            <a:endParaRPr lang="en-US" altLang="ja-JP" dirty="0"/>
          </a:p>
          <a:p>
            <a:pPr marL="0" indent="0">
              <a:buNone/>
            </a:pPr>
            <a:r>
              <a:rPr lang="ja-JP" altLang="en-US" dirty="0"/>
              <a:t>　</a:t>
            </a:r>
            <a:r>
              <a:rPr lang="en-US" altLang="ja-JP" dirty="0">
                <a:hlinkClick r:id="rId6"/>
              </a:rPr>
              <a:t>https://success-navi.rakurakuhanbai.jp/news/detail/4009</a:t>
            </a:r>
            <a:endParaRPr lang="en-US" altLang="ja-JP" dirty="0"/>
          </a:p>
          <a:p>
            <a:pPr marL="0" indent="0">
              <a:buNone/>
            </a:pPr>
            <a:endParaRPr lang="en-US" altLang="ja-JP" dirty="0"/>
          </a:p>
          <a:p>
            <a:pPr marL="0" indent="0">
              <a:buNone/>
            </a:pPr>
            <a:r>
              <a:rPr lang="ja-JP" altLang="en-US" dirty="0"/>
              <a:t>　 ベーシックサポート中でも、オンライン</a:t>
            </a:r>
            <a:r>
              <a:rPr lang="en-US" altLang="ja-JP" dirty="0"/>
              <a:t>MTG</a:t>
            </a:r>
            <a:r>
              <a:rPr lang="ja-JP" altLang="en-US" dirty="0"/>
              <a:t>や電話でのサポートを希望の場合には、</a:t>
            </a:r>
            <a:endParaRPr lang="en-US" altLang="ja-JP" dirty="0"/>
          </a:p>
          <a:p>
            <a:pPr marL="0" indent="0">
              <a:buNone/>
            </a:pPr>
            <a:r>
              <a:rPr lang="ja-JP" altLang="en-US" dirty="0"/>
              <a:t>　 プレミアムサポート（有償）を申し込めば</a:t>
            </a:r>
            <a:r>
              <a:rPr lang="en-US" altLang="ja-JP" dirty="0"/>
              <a:t>1</a:t>
            </a:r>
            <a:r>
              <a:rPr lang="ja-JP" altLang="en-US" dirty="0"/>
              <a:t>か月単位で利用できます。</a:t>
            </a:r>
            <a:endParaRPr lang="en-US" altLang="ja-JP" dirty="0"/>
          </a:p>
          <a:p>
            <a:pPr marL="0" indent="0">
              <a:buNone/>
            </a:pPr>
            <a:r>
              <a:rPr lang="ja-JP" altLang="en-US" dirty="0"/>
              <a:t>　 プレミアムサポートの価格や、申込手続きなども、上記とサクセスナビから問い合わせることになります。</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br>
              <a:rPr lang="en-US" altLang="ja-JP" dirty="0"/>
            </a:br>
            <a:endParaRPr lang="en-US" altLang="ja-JP" dirty="0"/>
          </a:p>
        </p:txBody>
      </p:sp>
      <p:sp>
        <p:nvSpPr>
          <p:cNvPr id="4" name="吹き出し: 角を丸めた四角形 3">
            <a:extLst>
              <a:ext uri="{FF2B5EF4-FFF2-40B4-BE49-F238E27FC236}">
                <a16:creationId xmlns:a16="http://schemas.microsoft.com/office/drawing/2014/main" id="{E1409FDA-F30E-1795-614A-7DA9731D1444}"/>
              </a:ext>
            </a:extLst>
          </p:cNvPr>
          <p:cNvSpPr/>
          <p:nvPr/>
        </p:nvSpPr>
        <p:spPr>
          <a:xfrm>
            <a:off x="7440836" y="4304200"/>
            <a:ext cx="3688082" cy="1177439"/>
          </a:xfrm>
          <a:prstGeom prst="wedgeRoundRectCallout">
            <a:avLst>
              <a:gd name="adj1" fmla="val -58748"/>
              <a:gd name="adj2" fmla="val -5658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nSpc>
                <a:spcPct val="135000"/>
              </a:lnSpc>
            </a:pPr>
            <a:r>
              <a:rPr kumimoji="1" lang="ja-JP" altLang="en-US" sz="1300" dirty="0">
                <a:solidFill>
                  <a:schemeClr val="tx1"/>
                </a:solidFill>
              </a:rPr>
              <a:t>管理者の異動・退職が発生した際には</a:t>
            </a:r>
            <a:endParaRPr kumimoji="1" lang="en-US" altLang="ja-JP" sz="1300" dirty="0">
              <a:solidFill>
                <a:schemeClr val="tx1"/>
              </a:solidFill>
            </a:endParaRPr>
          </a:p>
          <a:p>
            <a:pPr>
              <a:lnSpc>
                <a:spcPct val="135000"/>
              </a:lnSpc>
            </a:pPr>
            <a:r>
              <a:rPr kumimoji="1" lang="ja-JP" altLang="en-US" sz="1300" dirty="0">
                <a:solidFill>
                  <a:schemeClr val="tx1"/>
                </a:solidFill>
                <a:hlinkClick r:id="rId7"/>
              </a:rPr>
              <a:t>こちら</a:t>
            </a:r>
            <a:r>
              <a:rPr kumimoji="1" lang="ja-JP" altLang="en-US" sz="1300" dirty="0">
                <a:solidFill>
                  <a:schemeClr val="tx1"/>
                </a:solidFill>
              </a:rPr>
              <a:t>のサクセスナビの記事をご確認ください</a:t>
            </a:r>
            <a:endParaRPr kumimoji="1" lang="en-US" altLang="ja-JP" sz="1300" dirty="0">
              <a:solidFill>
                <a:schemeClr val="tx1"/>
              </a:solidFill>
            </a:endParaRPr>
          </a:p>
        </p:txBody>
      </p:sp>
    </p:spTree>
    <p:extLst>
      <p:ext uri="{BB962C8B-B14F-4D97-AF65-F5344CB8AC3E}">
        <p14:creationId xmlns:p14="http://schemas.microsoft.com/office/powerpoint/2010/main" val="235528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3CA2C-2F48-B858-F867-C7F9B7489CE7}"/>
              </a:ext>
            </a:extLst>
          </p:cNvPr>
          <p:cNvSpPr>
            <a:spLocks noGrp="1"/>
          </p:cNvSpPr>
          <p:nvPr>
            <p:ph type="title"/>
          </p:nvPr>
        </p:nvSpPr>
        <p:spPr/>
        <p:txBody>
          <a:bodyPr/>
          <a:lstStyle/>
          <a:p>
            <a:r>
              <a:rPr kumimoji="1" lang="en-US" altLang="ja-JP" dirty="0"/>
              <a:t>DB</a:t>
            </a:r>
            <a:r>
              <a:rPr kumimoji="1" lang="ja-JP" altLang="en-US" dirty="0"/>
              <a:t>構成</a:t>
            </a:r>
          </a:p>
        </p:txBody>
      </p:sp>
      <p:sp>
        <p:nvSpPr>
          <p:cNvPr id="4" name="Google Shape;55;p2">
            <a:extLst>
              <a:ext uri="{FF2B5EF4-FFF2-40B4-BE49-F238E27FC236}">
                <a16:creationId xmlns:a16="http://schemas.microsoft.com/office/drawing/2014/main" id="{3404081D-6178-B6E7-D0F6-34CD4B4F4E52}"/>
              </a:ext>
            </a:extLst>
          </p:cNvPr>
          <p:cNvSpPr/>
          <p:nvPr/>
        </p:nvSpPr>
        <p:spPr>
          <a:xfrm>
            <a:off x="593421" y="2104075"/>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050" kern="0" dirty="0">
                <a:solidFill>
                  <a:srgbClr val="FFFFFF"/>
                </a:solidFill>
                <a:latin typeface="BIZ UDPゴシック" panose="020B0400000000000000" pitchFamily="50" charset="-128"/>
                <a:ea typeface="BIZ UDPゴシック" panose="020B0400000000000000" pitchFamily="50" charset="-128"/>
                <a:cs typeface="Arial"/>
                <a:sym typeface="Arial"/>
              </a:rPr>
              <a:t>顧客マスタ</a:t>
            </a:r>
            <a:endParaRPr kumimoji="0"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8" name="Google Shape;55;p2">
            <a:extLst>
              <a:ext uri="{FF2B5EF4-FFF2-40B4-BE49-F238E27FC236}">
                <a16:creationId xmlns:a16="http://schemas.microsoft.com/office/drawing/2014/main" id="{7827BB1D-1DF4-F282-233C-CD64F6D461EC}"/>
              </a:ext>
            </a:extLst>
          </p:cNvPr>
          <p:cNvSpPr/>
          <p:nvPr/>
        </p:nvSpPr>
        <p:spPr>
          <a:xfrm>
            <a:off x="462360" y="1396807"/>
            <a:ext cx="1466197" cy="505146"/>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rPr>
              <a:t>マスタ類</a:t>
            </a:r>
            <a:endParaRPr kumimoji="0" sz="160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9" name="Google Shape;56;p2">
            <a:extLst>
              <a:ext uri="{FF2B5EF4-FFF2-40B4-BE49-F238E27FC236}">
                <a16:creationId xmlns:a16="http://schemas.microsoft.com/office/drawing/2014/main" id="{67669E9C-6AA5-7C07-43E9-5465A28E531E}"/>
              </a:ext>
            </a:extLst>
          </p:cNvPr>
          <p:cNvSpPr/>
          <p:nvPr/>
        </p:nvSpPr>
        <p:spPr>
          <a:xfrm>
            <a:off x="2781870" y="1378449"/>
            <a:ext cx="8930703" cy="523971"/>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60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rPr>
              <a:t>業務データベース</a:t>
            </a:r>
            <a:endParaRPr kumimoji="0" b="0"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1" name="Google Shape;55;p2">
            <a:extLst>
              <a:ext uri="{FF2B5EF4-FFF2-40B4-BE49-F238E27FC236}">
                <a16:creationId xmlns:a16="http://schemas.microsoft.com/office/drawing/2014/main" id="{47619281-4EBC-E6FB-5CD5-B7E6680E5A14}"/>
              </a:ext>
            </a:extLst>
          </p:cNvPr>
          <p:cNvSpPr/>
          <p:nvPr/>
        </p:nvSpPr>
        <p:spPr>
          <a:xfrm>
            <a:off x="3604001" y="2045003"/>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050" kern="0" dirty="0">
                <a:solidFill>
                  <a:srgbClr val="FFFFFF"/>
                </a:solidFill>
                <a:latin typeface="BIZ UDPゴシック" panose="020B0400000000000000" pitchFamily="50" charset="-128"/>
                <a:ea typeface="BIZ UDPゴシック" panose="020B0400000000000000" pitchFamily="50" charset="-128"/>
                <a:cs typeface="Arial"/>
                <a:sym typeface="Arial"/>
              </a:rPr>
              <a:t>見積管理</a:t>
            </a:r>
            <a:endParaRPr kumimoji="0"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2" name="Google Shape;55;p2">
            <a:extLst>
              <a:ext uri="{FF2B5EF4-FFF2-40B4-BE49-F238E27FC236}">
                <a16:creationId xmlns:a16="http://schemas.microsoft.com/office/drawing/2014/main" id="{37612FF1-C3EE-54CE-79B5-6C4D85BDC6DB}"/>
              </a:ext>
            </a:extLst>
          </p:cNvPr>
          <p:cNvSpPr/>
          <p:nvPr/>
        </p:nvSpPr>
        <p:spPr>
          <a:xfrm>
            <a:off x="3603999" y="2969708"/>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受注管理</a:t>
            </a:r>
          </a:p>
        </p:txBody>
      </p:sp>
      <p:sp>
        <p:nvSpPr>
          <p:cNvPr id="14" name="Google Shape;55;p2">
            <a:extLst>
              <a:ext uri="{FF2B5EF4-FFF2-40B4-BE49-F238E27FC236}">
                <a16:creationId xmlns:a16="http://schemas.microsoft.com/office/drawing/2014/main" id="{2D5A32DA-0519-6766-BA8E-A00FAE1D2489}"/>
              </a:ext>
            </a:extLst>
          </p:cNvPr>
          <p:cNvSpPr/>
          <p:nvPr/>
        </p:nvSpPr>
        <p:spPr>
          <a:xfrm>
            <a:off x="8069017" y="2974592"/>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発注管理</a:t>
            </a:r>
            <a:endParaRPr kumimoji="0"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5" name="Google Shape;55;p2">
            <a:extLst>
              <a:ext uri="{FF2B5EF4-FFF2-40B4-BE49-F238E27FC236}">
                <a16:creationId xmlns:a16="http://schemas.microsoft.com/office/drawing/2014/main" id="{D5640CB7-C97E-E02E-07FF-35509320752D}"/>
              </a:ext>
            </a:extLst>
          </p:cNvPr>
          <p:cNvSpPr/>
          <p:nvPr/>
        </p:nvSpPr>
        <p:spPr>
          <a:xfrm>
            <a:off x="3603999" y="3922743"/>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請求管理</a:t>
            </a:r>
            <a:endParaRPr kumimoji="0"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9" name="Google Shape;55;p2">
            <a:extLst>
              <a:ext uri="{FF2B5EF4-FFF2-40B4-BE49-F238E27FC236}">
                <a16:creationId xmlns:a16="http://schemas.microsoft.com/office/drawing/2014/main" id="{9410146D-FDD7-F9A0-8D69-B51BFD7EF2D3}"/>
              </a:ext>
            </a:extLst>
          </p:cNvPr>
          <p:cNvSpPr/>
          <p:nvPr/>
        </p:nvSpPr>
        <p:spPr>
          <a:xfrm>
            <a:off x="3603998" y="4997288"/>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050" kern="0" dirty="0">
                <a:solidFill>
                  <a:srgbClr val="FFFFFF"/>
                </a:solidFill>
                <a:latin typeface="BIZ UDPゴシック" panose="020B0400000000000000" pitchFamily="50" charset="-128"/>
                <a:ea typeface="BIZ UDPゴシック" panose="020B0400000000000000" pitchFamily="50" charset="-128"/>
                <a:cs typeface="Arial"/>
                <a:sym typeface="Arial"/>
              </a:rPr>
              <a:t>入金</a:t>
            </a:r>
            <a:r>
              <a:rPr kumimoji="0"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管理</a:t>
            </a:r>
            <a:endParaRPr kumimoji="0"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25" name="Google Shape;55;p2">
            <a:extLst>
              <a:ext uri="{FF2B5EF4-FFF2-40B4-BE49-F238E27FC236}">
                <a16:creationId xmlns:a16="http://schemas.microsoft.com/office/drawing/2014/main" id="{9948D4E8-9085-545C-6800-470783E2C258}"/>
              </a:ext>
            </a:extLst>
          </p:cNvPr>
          <p:cNvSpPr/>
          <p:nvPr/>
        </p:nvSpPr>
        <p:spPr>
          <a:xfrm>
            <a:off x="593421" y="2878270"/>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050" kern="0" dirty="0">
                <a:solidFill>
                  <a:srgbClr val="FFFFFF"/>
                </a:solidFill>
                <a:latin typeface="BIZ UDPゴシック" panose="020B0400000000000000" pitchFamily="50" charset="-128"/>
                <a:ea typeface="BIZ UDPゴシック" panose="020B0400000000000000" pitchFamily="50" charset="-128"/>
                <a:cs typeface="Arial"/>
                <a:sym typeface="Arial"/>
              </a:rPr>
              <a:t>商品</a:t>
            </a:r>
            <a:r>
              <a:rPr kumimoji="0"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マスタ</a:t>
            </a:r>
            <a:endParaRPr kumimoji="0"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45" name="Google Shape;55;p2">
            <a:extLst>
              <a:ext uri="{FF2B5EF4-FFF2-40B4-BE49-F238E27FC236}">
                <a16:creationId xmlns:a16="http://schemas.microsoft.com/office/drawing/2014/main" id="{69202FDB-51F8-A195-325C-4ED0A48ADB0C}"/>
              </a:ext>
            </a:extLst>
          </p:cNvPr>
          <p:cNvSpPr/>
          <p:nvPr/>
        </p:nvSpPr>
        <p:spPr>
          <a:xfrm>
            <a:off x="8069017" y="3933456"/>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050" kern="0" dirty="0">
                <a:solidFill>
                  <a:srgbClr val="FFFFFF"/>
                </a:solidFill>
                <a:latin typeface="BIZ UDPゴシック" panose="020B0400000000000000" pitchFamily="50" charset="-128"/>
                <a:ea typeface="BIZ UDPゴシック" panose="020B0400000000000000" pitchFamily="50" charset="-128"/>
                <a:cs typeface="Arial"/>
                <a:sym typeface="Arial"/>
              </a:rPr>
              <a:t>支払</a:t>
            </a:r>
            <a:r>
              <a:rPr kumimoji="0"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管理</a:t>
            </a:r>
            <a:endParaRPr kumimoji="0"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5" name="Google Shape;55;p2">
            <a:extLst>
              <a:ext uri="{FF2B5EF4-FFF2-40B4-BE49-F238E27FC236}">
                <a16:creationId xmlns:a16="http://schemas.microsoft.com/office/drawing/2014/main" id="{6BA068A5-EA13-88F6-DD20-BD08C110D71F}"/>
              </a:ext>
            </a:extLst>
          </p:cNvPr>
          <p:cNvSpPr/>
          <p:nvPr/>
        </p:nvSpPr>
        <p:spPr>
          <a:xfrm>
            <a:off x="593421" y="3652465"/>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kumimoji="0"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仕入先マスタ</a:t>
            </a:r>
            <a:endParaRPr kumimoji="0"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cxnSp>
        <p:nvCxnSpPr>
          <p:cNvPr id="10" name="直線矢印コネクタ 9">
            <a:extLst>
              <a:ext uri="{FF2B5EF4-FFF2-40B4-BE49-F238E27FC236}">
                <a16:creationId xmlns:a16="http://schemas.microsoft.com/office/drawing/2014/main" id="{3299B887-8B02-F4F5-859D-84A0CA14B071}"/>
              </a:ext>
            </a:extLst>
          </p:cNvPr>
          <p:cNvCxnSpPr>
            <a:cxnSpLocks/>
          </p:cNvCxnSpPr>
          <p:nvPr/>
        </p:nvCxnSpPr>
        <p:spPr>
          <a:xfrm flipH="1">
            <a:off x="4208060" y="2599061"/>
            <a:ext cx="2" cy="362722"/>
          </a:xfrm>
          <a:prstGeom prst="straightConnector1">
            <a:avLst/>
          </a:prstGeom>
          <a:ln w="12700">
            <a:solidFill>
              <a:srgbClr val="F53C2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FFFC610-FCAD-73E8-2146-5D21C0B8CF6E}"/>
              </a:ext>
            </a:extLst>
          </p:cNvPr>
          <p:cNvCxnSpPr>
            <a:cxnSpLocks/>
            <a:stCxn id="12" idx="2"/>
            <a:endCxn id="15" idx="0"/>
          </p:cNvCxnSpPr>
          <p:nvPr/>
        </p:nvCxnSpPr>
        <p:spPr>
          <a:xfrm>
            <a:off x="4206036" y="3531691"/>
            <a:ext cx="0" cy="39105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83680A4-BF0A-369D-50A4-F4671DF88E8A}"/>
              </a:ext>
            </a:extLst>
          </p:cNvPr>
          <p:cNvCxnSpPr>
            <a:cxnSpLocks/>
          </p:cNvCxnSpPr>
          <p:nvPr/>
        </p:nvCxnSpPr>
        <p:spPr>
          <a:xfrm flipV="1">
            <a:off x="4215494" y="4484726"/>
            <a:ext cx="0" cy="50161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2ED40166-7435-C0D9-9450-0A12CE6C8739}"/>
              </a:ext>
            </a:extLst>
          </p:cNvPr>
          <p:cNvCxnSpPr/>
          <p:nvPr/>
        </p:nvCxnSpPr>
        <p:spPr>
          <a:xfrm flipH="1">
            <a:off x="4817531" y="3250699"/>
            <a:ext cx="3251486"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FE868AFF-AB81-D5D6-80C3-C4D5750BCB4D}"/>
              </a:ext>
            </a:extLst>
          </p:cNvPr>
          <p:cNvCxnSpPr>
            <a:stCxn id="14" idx="2"/>
            <a:endCxn id="45" idx="0"/>
          </p:cNvCxnSpPr>
          <p:nvPr/>
        </p:nvCxnSpPr>
        <p:spPr>
          <a:xfrm>
            <a:off x="8671054" y="3536575"/>
            <a:ext cx="0" cy="3968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吹き出し: 角を丸めた四角形 33">
            <a:extLst>
              <a:ext uri="{FF2B5EF4-FFF2-40B4-BE49-F238E27FC236}">
                <a16:creationId xmlns:a16="http://schemas.microsoft.com/office/drawing/2014/main" id="{B00DDF8E-6EA9-2E6F-5F1B-7AE157E74230}"/>
              </a:ext>
            </a:extLst>
          </p:cNvPr>
          <p:cNvSpPr/>
          <p:nvPr/>
        </p:nvSpPr>
        <p:spPr>
          <a:xfrm>
            <a:off x="6275388" y="385393"/>
            <a:ext cx="3094899" cy="919407"/>
          </a:xfrm>
          <a:prstGeom prst="wedgeRoundRectCallout">
            <a:avLst>
              <a:gd name="adj1" fmla="val -57617"/>
              <a:gd name="adj2" fmla="val 4723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nSpc>
                <a:spcPct val="135000"/>
              </a:lnSpc>
            </a:pPr>
            <a:r>
              <a:rPr kumimoji="1" lang="ja-JP" altLang="en-US" sz="1300" dirty="0">
                <a:solidFill>
                  <a:schemeClr val="tx1"/>
                </a:solidFill>
              </a:rPr>
              <a:t>最低限、設定しているデータベースと、</a:t>
            </a:r>
            <a:endParaRPr kumimoji="1" lang="en-US" altLang="ja-JP" sz="1300" dirty="0">
              <a:solidFill>
                <a:schemeClr val="tx1"/>
              </a:solidFill>
            </a:endParaRPr>
          </a:p>
          <a:p>
            <a:pPr>
              <a:lnSpc>
                <a:spcPct val="135000"/>
              </a:lnSpc>
            </a:pPr>
            <a:r>
              <a:rPr kumimoji="1" lang="ja-JP" altLang="en-US" sz="1300" dirty="0">
                <a:solidFill>
                  <a:schemeClr val="tx1"/>
                </a:solidFill>
              </a:rPr>
              <a:t>データベース間のつながりの全体像を</a:t>
            </a:r>
            <a:endParaRPr kumimoji="1" lang="en-US" altLang="ja-JP" sz="1300" dirty="0">
              <a:solidFill>
                <a:schemeClr val="tx1"/>
              </a:solidFill>
            </a:endParaRPr>
          </a:p>
          <a:p>
            <a:pPr>
              <a:lnSpc>
                <a:spcPct val="135000"/>
              </a:lnSpc>
            </a:pPr>
            <a:r>
              <a:rPr kumimoji="1" lang="ja-JP" altLang="en-US" sz="1300" dirty="0">
                <a:solidFill>
                  <a:schemeClr val="tx1"/>
                </a:solidFill>
              </a:rPr>
              <a:t>引き継ぎましょう</a:t>
            </a:r>
            <a:endParaRPr kumimoji="1" lang="en-US" altLang="ja-JP" sz="1300" dirty="0">
              <a:solidFill>
                <a:schemeClr val="tx1"/>
              </a:solidFill>
            </a:endParaRPr>
          </a:p>
        </p:txBody>
      </p:sp>
      <p:sp>
        <p:nvSpPr>
          <p:cNvPr id="35" name="テキスト ボックス 34">
            <a:extLst>
              <a:ext uri="{FF2B5EF4-FFF2-40B4-BE49-F238E27FC236}">
                <a16:creationId xmlns:a16="http://schemas.microsoft.com/office/drawing/2014/main" id="{1BC898E6-21AC-823A-E1AC-F4A5497FA474}"/>
              </a:ext>
            </a:extLst>
          </p:cNvPr>
          <p:cNvSpPr txBox="1"/>
          <p:nvPr/>
        </p:nvSpPr>
        <p:spPr>
          <a:xfrm>
            <a:off x="4860465" y="2473097"/>
            <a:ext cx="1821019" cy="496611"/>
          </a:xfrm>
          <a:prstGeom prst="rect">
            <a:avLst/>
          </a:prstGeom>
          <a:noFill/>
        </p:spPr>
        <p:txBody>
          <a:bodyPr wrap="square" lIns="0" tIns="0" rIns="0" bIns="0" rtlCol="0">
            <a:spAutoFit/>
          </a:bodyPr>
          <a:lstStyle/>
          <a:p>
            <a:pPr algn="l">
              <a:lnSpc>
                <a:spcPct val="135000"/>
              </a:lnSpc>
            </a:pPr>
            <a:r>
              <a:rPr kumimoji="1" lang="ja-JP" altLang="en-US" sz="1300" dirty="0"/>
              <a:t>見積データを</a:t>
            </a:r>
            <a:endParaRPr kumimoji="1" lang="en-US" altLang="ja-JP" sz="1300" dirty="0"/>
          </a:p>
          <a:p>
            <a:pPr algn="l">
              <a:lnSpc>
                <a:spcPct val="135000"/>
              </a:lnSpc>
            </a:pPr>
            <a:r>
              <a:rPr kumimoji="1" lang="ja-JP" altLang="en-US" sz="1300" dirty="0"/>
              <a:t>受注データとして転記</a:t>
            </a:r>
          </a:p>
        </p:txBody>
      </p:sp>
      <p:sp>
        <p:nvSpPr>
          <p:cNvPr id="36" name="テキスト ボックス 35">
            <a:extLst>
              <a:ext uri="{FF2B5EF4-FFF2-40B4-BE49-F238E27FC236}">
                <a16:creationId xmlns:a16="http://schemas.microsoft.com/office/drawing/2014/main" id="{A0716208-FE11-1D9F-BAF0-6FE144E9BB50}"/>
              </a:ext>
            </a:extLst>
          </p:cNvPr>
          <p:cNvSpPr txBox="1"/>
          <p:nvPr/>
        </p:nvSpPr>
        <p:spPr>
          <a:xfrm>
            <a:off x="9370287" y="2867356"/>
            <a:ext cx="2189118" cy="766685"/>
          </a:xfrm>
          <a:prstGeom prst="rect">
            <a:avLst/>
          </a:prstGeom>
          <a:noFill/>
        </p:spPr>
        <p:txBody>
          <a:bodyPr wrap="square" lIns="0" tIns="0" rIns="0" bIns="0" rtlCol="0">
            <a:spAutoFit/>
          </a:bodyPr>
          <a:lstStyle/>
          <a:p>
            <a:pPr algn="l">
              <a:lnSpc>
                <a:spcPct val="135000"/>
              </a:lnSpc>
            </a:pPr>
            <a:r>
              <a:rPr kumimoji="1" lang="ja-JP" altLang="en-US" sz="1300" dirty="0"/>
              <a:t>発注データを</a:t>
            </a:r>
            <a:endParaRPr kumimoji="1" lang="en-US" altLang="ja-JP" sz="1300" dirty="0"/>
          </a:p>
          <a:p>
            <a:pPr algn="l">
              <a:lnSpc>
                <a:spcPct val="135000"/>
              </a:lnSpc>
            </a:pPr>
            <a:r>
              <a:rPr kumimoji="1" lang="ja-JP" altLang="en-US" sz="1300" dirty="0"/>
              <a:t>受注データに紐づけて登録</a:t>
            </a:r>
            <a:endParaRPr kumimoji="1" lang="en-US" altLang="ja-JP" sz="1300" dirty="0"/>
          </a:p>
          <a:p>
            <a:pPr algn="l">
              <a:lnSpc>
                <a:spcPct val="135000"/>
              </a:lnSpc>
            </a:pPr>
            <a:r>
              <a:rPr kumimoji="1" lang="ja-JP" altLang="en-US" sz="1300" dirty="0"/>
              <a:t>受注管理</a:t>
            </a:r>
            <a:r>
              <a:rPr kumimoji="1" lang="en-US" altLang="ja-JP" sz="1300" dirty="0"/>
              <a:t>DB</a:t>
            </a:r>
            <a:r>
              <a:rPr kumimoji="1" lang="ja-JP" altLang="en-US" sz="1300" dirty="0"/>
              <a:t>側で収支把握</a:t>
            </a:r>
          </a:p>
        </p:txBody>
      </p:sp>
      <p:sp>
        <p:nvSpPr>
          <p:cNvPr id="37" name="テキスト ボックス 36">
            <a:extLst>
              <a:ext uri="{FF2B5EF4-FFF2-40B4-BE49-F238E27FC236}">
                <a16:creationId xmlns:a16="http://schemas.microsoft.com/office/drawing/2014/main" id="{ED1ECABB-8FE5-0D6A-28ED-E0B485006A30}"/>
              </a:ext>
            </a:extLst>
          </p:cNvPr>
          <p:cNvSpPr txBox="1"/>
          <p:nvPr/>
        </p:nvSpPr>
        <p:spPr>
          <a:xfrm>
            <a:off x="9370287" y="3988115"/>
            <a:ext cx="2189118" cy="496611"/>
          </a:xfrm>
          <a:prstGeom prst="rect">
            <a:avLst/>
          </a:prstGeom>
          <a:noFill/>
        </p:spPr>
        <p:txBody>
          <a:bodyPr wrap="square" lIns="0" tIns="0" rIns="0" bIns="0" rtlCol="0">
            <a:spAutoFit/>
          </a:bodyPr>
          <a:lstStyle/>
          <a:p>
            <a:pPr algn="l">
              <a:lnSpc>
                <a:spcPct val="135000"/>
              </a:lnSpc>
            </a:pPr>
            <a:r>
              <a:rPr kumimoji="1" lang="ja-JP" altLang="en-US" sz="1300" dirty="0"/>
              <a:t>発注データを締めて</a:t>
            </a:r>
            <a:endParaRPr kumimoji="1" lang="en-US" altLang="ja-JP" sz="1300" dirty="0"/>
          </a:p>
          <a:p>
            <a:pPr algn="l">
              <a:lnSpc>
                <a:spcPct val="135000"/>
              </a:lnSpc>
            </a:pPr>
            <a:r>
              <a:rPr kumimoji="1" lang="ja-JP" altLang="en-US" sz="1300" dirty="0"/>
              <a:t>支払データを生成</a:t>
            </a:r>
            <a:endParaRPr kumimoji="1" lang="en-US" altLang="ja-JP" sz="1300" dirty="0"/>
          </a:p>
        </p:txBody>
      </p:sp>
      <p:sp>
        <p:nvSpPr>
          <p:cNvPr id="39" name="テキスト ボックス 38">
            <a:extLst>
              <a:ext uri="{FF2B5EF4-FFF2-40B4-BE49-F238E27FC236}">
                <a16:creationId xmlns:a16="http://schemas.microsoft.com/office/drawing/2014/main" id="{CECA8C4D-17F4-0574-7037-802A0498A217}"/>
              </a:ext>
            </a:extLst>
          </p:cNvPr>
          <p:cNvSpPr txBox="1"/>
          <p:nvPr/>
        </p:nvSpPr>
        <p:spPr>
          <a:xfrm>
            <a:off x="4886995" y="3607247"/>
            <a:ext cx="1821019" cy="496611"/>
          </a:xfrm>
          <a:prstGeom prst="rect">
            <a:avLst/>
          </a:prstGeom>
          <a:noFill/>
        </p:spPr>
        <p:txBody>
          <a:bodyPr wrap="square" lIns="0" tIns="0" rIns="0" bIns="0" rtlCol="0">
            <a:spAutoFit/>
          </a:bodyPr>
          <a:lstStyle/>
          <a:p>
            <a:pPr algn="l">
              <a:lnSpc>
                <a:spcPct val="135000"/>
              </a:lnSpc>
            </a:pPr>
            <a:r>
              <a:rPr kumimoji="1" lang="ja-JP" altLang="en-US" sz="1300" dirty="0"/>
              <a:t>受注データを締めて</a:t>
            </a:r>
            <a:endParaRPr kumimoji="1" lang="en-US" altLang="ja-JP" sz="1300" dirty="0"/>
          </a:p>
          <a:p>
            <a:pPr algn="l">
              <a:lnSpc>
                <a:spcPct val="135000"/>
              </a:lnSpc>
            </a:pPr>
            <a:r>
              <a:rPr kumimoji="1" lang="ja-JP" altLang="en-US" sz="1300" dirty="0"/>
              <a:t>請求データを生成</a:t>
            </a:r>
          </a:p>
        </p:txBody>
      </p:sp>
      <p:sp>
        <p:nvSpPr>
          <p:cNvPr id="40" name="テキスト ボックス 39">
            <a:extLst>
              <a:ext uri="{FF2B5EF4-FFF2-40B4-BE49-F238E27FC236}">
                <a16:creationId xmlns:a16="http://schemas.microsoft.com/office/drawing/2014/main" id="{BE62F922-685C-D608-72B8-F3AE9C73F271}"/>
              </a:ext>
            </a:extLst>
          </p:cNvPr>
          <p:cNvSpPr txBox="1"/>
          <p:nvPr/>
        </p:nvSpPr>
        <p:spPr>
          <a:xfrm>
            <a:off x="4913813" y="4986345"/>
            <a:ext cx="2501743" cy="496611"/>
          </a:xfrm>
          <a:prstGeom prst="rect">
            <a:avLst/>
          </a:prstGeom>
          <a:noFill/>
        </p:spPr>
        <p:txBody>
          <a:bodyPr wrap="square" lIns="0" tIns="0" rIns="0" bIns="0" rtlCol="0">
            <a:spAutoFit/>
          </a:bodyPr>
          <a:lstStyle/>
          <a:p>
            <a:pPr algn="l">
              <a:lnSpc>
                <a:spcPct val="135000"/>
              </a:lnSpc>
            </a:pPr>
            <a:r>
              <a:rPr kumimoji="1" lang="ja-JP" altLang="en-US" sz="1300" dirty="0"/>
              <a:t>入金データを</a:t>
            </a:r>
            <a:r>
              <a:rPr kumimoji="1" lang="en-US" altLang="ja-JP" sz="1300" dirty="0"/>
              <a:t>CSV</a:t>
            </a:r>
            <a:r>
              <a:rPr kumimoji="1" lang="ja-JP" altLang="en-US" sz="1300" dirty="0"/>
              <a:t>で取り込んで</a:t>
            </a:r>
            <a:endParaRPr kumimoji="1" lang="en-US" altLang="ja-JP" sz="1300" dirty="0"/>
          </a:p>
          <a:p>
            <a:pPr algn="l">
              <a:lnSpc>
                <a:spcPct val="135000"/>
              </a:lnSpc>
            </a:pPr>
            <a:r>
              <a:rPr kumimoji="1" lang="ja-JP" altLang="en-US" sz="1300" dirty="0"/>
              <a:t>請求データと突合・消込</a:t>
            </a:r>
          </a:p>
        </p:txBody>
      </p:sp>
      <p:sp>
        <p:nvSpPr>
          <p:cNvPr id="41" name="Google Shape;55;p2">
            <a:extLst>
              <a:ext uri="{FF2B5EF4-FFF2-40B4-BE49-F238E27FC236}">
                <a16:creationId xmlns:a16="http://schemas.microsoft.com/office/drawing/2014/main" id="{241D93A3-3518-9667-0385-CF3B8B9A7290}"/>
              </a:ext>
            </a:extLst>
          </p:cNvPr>
          <p:cNvSpPr/>
          <p:nvPr/>
        </p:nvSpPr>
        <p:spPr>
          <a:xfrm>
            <a:off x="593421" y="4426661"/>
            <a:ext cx="1204073" cy="561983"/>
          </a:xfrm>
          <a:prstGeom prst="rect">
            <a:avLst/>
          </a:prstGeom>
          <a:solidFill>
            <a:srgbClr val="F53C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20000"/>
              </a:lnSpc>
              <a:spcBef>
                <a:spcPts val="0"/>
              </a:spcBef>
              <a:spcAft>
                <a:spcPts val="0"/>
              </a:spcAft>
              <a:buClr>
                <a:srgbClr val="000000"/>
              </a:buClr>
              <a:buSzTx/>
              <a:buFont typeface="Arial"/>
              <a:buNone/>
              <a:tabLst/>
              <a:defRPr/>
            </a:pPr>
            <a:r>
              <a:rPr lang="ja-JP" altLang="en-US" sz="1050" kern="0" dirty="0">
                <a:solidFill>
                  <a:srgbClr val="FFFFFF"/>
                </a:solidFill>
                <a:latin typeface="BIZ UDPゴシック" panose="020B0400000000000000" pitchFamily="50" charset="-128"/>
                <a:ea typeface="BIZ UDPゴシック" panose="020B0400000000000000" pitchFamily="50" charset="-128"/>
                <a:cs typeface="Arial"/>
                <a:sym typeface="Arial"/>
              </a:rPr>
              <a:t>社員</a:t>
            </a:r>
            <a:r>
              <a:rPr kumimoji="0" lang="ja-JP" altLang="en-US"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rPr>
              <a:t>マスタ</a:t>
            </a:r>
            <a:endParaRPr kumimoji="0" sz="105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Arial"/>
              <a:sym typeface="Arial"/>
            </a:endParaRPr>
          </a:p>
        </p:txBody>
      </p:sp>
    </p:spTree>
    <p:extLst>
      <p:ext uri="{BB962C8B-B14F-4D97-AF65-F5344CB8AC3E}">
        <p14:creationId xmlns:p14="http://schemas.microsoft.com/office/powerpoint/2010/main" val="204078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AC5170-1525-98BE-AC06-E66903760C23}"/>
              </a:ext>
            </a:extLst>
          </p:cNvPr>
          <p:cNvSpPr>
            <a:spLocks noGrp="1"/>
          </p:cNvSpPr>
          <p:nvPr>
            <p:ph type="title"/>
          </p:nvPr>
        </p:nvSpPr>
        <p:spPr/>
        <p:txBody>
          <a:bodyPr/>
          <a:lstStyle/>
          <a:p>
            <a:r>
              <a:rPr kumimoji="1" lang="ja-JP" altLang="en-US" dirty="0"/>
              <a:t>各</a:t>
            </a:r>
            <a:r>
              <a:rPr kumimoji="1" lang="en-US" altLang="ja-JP" dirty="0"/>
              <a:t>DB</a:t>
            </a:r>
            <a:r>
              <a:rPr kumimoji="1" lang="ja-JP" altLang="en-US" dirty="0"/>
              <a:t>の詳細</a:t>
            </a:r>
          </a:p>
        </p:txBody>
      </p:sp>
      <p:graphicFrame>
        <p:nvGraphicFramePr>
          <p:cNvPr id="4" name="コンテンツ プレースホルダー 3">
            <a:extLst>
              <a:ext uri="{FF2B5EF4-FFF2-40B4-BE49-F238E27FC236}">
                <a16:creationId xmlns:a16="http://schemas.microsoft.com/office/drawing/2014/main" id="{5FC14D3C-370B-15EB-5448-7AE2182A184E}"/>
              </a:ext>
            </a:extLst>
          </p:cNvPr>
          <p:cNvGraphicFramePr>
            <a:graphicFrameLocks noGrp="1"/>
          </p:cNvGraphicFramePr>
          <p:nvPr>
            <p:ph sz="half" idx="1"/>
            <p:extLst>
              <p:ext uri="{D42A27DB-BD31-4B8C-83A1-F6EECF244321}">
                <p14:modId xmlns:p14="http://schemas.microsoft.com/office/powerpoint/2010/main" val="308514322"/>
              </p:ext>
            </p:extLst>
          </p:nvPr>
        </p:nvGraphicFramePr>
        <p:xfrm>
          <a:off x="479425" y="1376364"/>
          <a:ext cx="11233150" cy="4932361"/>
        </p:xfrm>
        <a:graphic>
          <a:graphicData uri="http://schemas.openxmlformats.org/drawingml/2006/table">
            <a:tbl>
              <a:tblPr firstRow="1" bandRow="1">
                <a:tableStyleId>{5C22544A-7EE6-4342-B048-85BDC9FD1C3A}</a:tableStyleId>
              </a:tblPr>
              <a:tblGrid>
                <a:gridCol w="1617699">
                  <a:extLst>
                    <a:ext uri="{9D8B030D-6E8A-4147-A177-3AD203B41FA5}">
                      <a16:colId xmlns:a16="http://schemas.microsoft.com/office/drawing/2014/main" val="4049420635"/>
                    </a:ext>
                  </a:extLst>
                </a:gridCol>
                <a:gridCol w="2875561">
                  <a:extLst>
                    <a:ext uri="{9D8B030D-6E8A-4147-A177-3AD203B41FA5}">
                      <a16:colId xmlns:a16="http://schemas.microsoft.com/office/drawing/2014/main" val="2082124808"/>
                    </a:ext>
                  </a:extLst>
                </a:gridCol>
                <a:gridCol w="2755110">
                  <a:extLst>
                    <a:ext uri="{9D8B030D-6E8A-4147-A177-3AD203B41FA5}">
                      <a16:colId xmlns:a16="http://schemas.microsoft.com/office/drawing/2014/main" val="975413318"/>
                    </a:ext>
                  </a:extLst>
                </a:gridCol>
                <a:gridCol w="1738150">
                  <a:extLst>
                    <a:ext uri="{9D8B030D-6E8A-4147-A177-3AD203B41FA5}">
                      <a16:colId xmlns:a16="http://schemas.microsoft.com/office/drawing/2014/main" val="4152563362"/>
                    </a:ext>
                  </a:extLst>
                </a:gridCol>
                <a:gridCol w="2246630">
                  <a:extLst>
                    <a:ext uri="{9D8B030D-6E8A-4147-A177-3AD203B41FA5}">
                      <a16:colId xmlns:a16="http://schemas.microsoft.com/office/drawing/2014/main" val="2044174998"/>
                    </a:ext>
                  </a:extLst>
                </a:gridCol>
              </a:tblGrid>
              <a:tr h="511123">
                <a:tc>
                  <a:txBody>
                    <a:bodyPr/>
                    <a:lstStyle/>
                    <a:p>
                      <a:pPr algn="ctr">
                        <a:lnSpc>
                          <a:spcPct val="120000"/>
                        </a:lnSpc>
                      </a:pPr>
                      <a:r>
                        <a:rPr kumimoji="1" lang="en-US" altLang="ja-JP" sz="1300" b="0" dirty="0">
                          <a:latin typeface="BIZ UDPゴシック" panose="020B0400000000000000" pitchFamily="50" charset="-128"/>
                          <a:ea typeface="BIZ UDPゴシック" panose="020B0400000000000000" pitchFamily="50" charset="-128"/>
                        </a:rPr>
                        <a:t>DB</a:t>
                      </a:r>
                      <a:r>
                        <a:rPr kumimoji="1" lang="ja-JP" altLang="en-US" sz="1300" b="0" dirty="0">
                          <a:latin typeface="BIZ UDPゴシック" panose="020B0400000000000000" pitchFamily="50" charset="-128"/>
                          <a:ea typeface="BIZ UDPゴシック" panose="020B0400000000000000" pitchFamily="50" charset="-128"/>
                        </a:rPr>
                        <a:t>名</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dirty="0">
                          <a:latin typeface="BIZ UDPゴシック" panose="020B0400000000000000" pitchFamily="50" charset="-128"/>
                          <a:ea typeface="BIZ UDPゴシック" panose="020B0400000000000000" pitchFamily="50" charset="-128"/>
                        </a:rPr>
                        <a:t>業務フロー内容</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設定している自動処理</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利用部署</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備考</a:t>
                      </a: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chemeClr val="accent1"/>
                    </a:solidFill>
                  </a:tcPr>
                </a:tc>
                <a:extLst>
                  <a:ext uri="{0D108BD9-81ED-4DB2-BD59-A6C34878D82A}">
                    <a16:rowId xmlns:a16="http://schemas.microsoft.com/office/drawing/2014/main" val="3766855417"/>
                  </a:ext>
                </a:extLst>
              </a:tr>
              <a:tr h="921933">
                <a:tc>
                  <a:txBody>
                    <a:bodyPr/>
                    <a:lstStyle/>
                    <a:p>
                      <a:pPr algn="ctr">
                        <a:lnSpc>
                          <a:spcPct val="120000"/>
                        </a:lnSpc>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見積管理</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DB</a:t>
                      </a:r>
                      <a:endParaRPr kumimoji="1" lang="ja-JP" altLang="en-US" sz="1300" b="0" dirty="0">
                        <a:solidFill>
                          <a:schemeClr val="tx1"/>
                        </a:solidFill>
                        <a:latin typeface="BIZ UDPゴシック" panose="020B0400000000000000" pitchFamily="50" charset="-128"/>
                        <a:ea typeface="BIZ UDPゴシック" panose="020B0400000000000000" pitchFamily="50" charset="-128"/>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①見積情報を入力</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②見積承認を回す</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③見積書を発行する</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④受注処理・失注処理</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・見積承認系の処理</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・見積書発行</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・受注登録</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営業部</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4037405228"/>
                  </a:ext>
                </a:extLst>
              </a:tr>
              <a:tr h="92193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受注管理</a:t>
                      </a:r>
                      <a:r>
                        <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DB</a:t>
                      </a: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①登録された受注データの加筆修正</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②契約書のアップロード</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③納品状況の登録</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④顧客別の締日基準で締め処理実行</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・納品書発行</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・締め処理</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営業部</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オンラインサイト経由の受注は</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CSV</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で一括インポートできるよう取込口を設定しています</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725359129"/>
                  </a:ext>
                </a:extLst>
              </a:tr>
              <a:tr h="69152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請求管理</a:t>
                      </a:r>
                      <a:r>
                        <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DB</a:t>
                      </a: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①請求書発行</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②請求書送付</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③売上集計の確認</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・請求書発行</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・請求書送付</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営業部・経理部</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156053611"/>
                  </a:ext>
                </a:extLst>
              </a:tr>
              <a:tr h="69152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入金管理</a:t>
                      </a:r>
                      <a:r>
                        <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DB</a:t>
                      </a: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①入金データのインポート</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②自動消込の処理</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③自動消込できなかったものの手動消込</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・消込処理</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・入金遅延アラート処理</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経理部</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61687832"/>
                  </a:ext>
                </a:extLst>
              </a:tr>
              <a:tr h="691526">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発注管理</a:t>
                      </a:r>
                      <a:r>
                        <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DB</a:t>
                      </a: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①発注情報を受注に紐づけて登録</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②納品状況の管理</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③締め処理実行</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・締め処理</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営業部</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3853007117"/>
                  </a:ext>
                </a:extLst>
              </a:tr>
              <a:tr h="502794">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支払管理</a:t>
                      </a:r>
                      <a:r>
                        <a:rPr kumimoji="1" lang="en-US" altLang="ja-JP"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DB</a:t>
                      </a:r>
                      <a:endParaRPr kumimoji="1" lang="ja-JP" altLang="en-US" sz="13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0" marR="0" marT="3600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solidFill>
                      <a:srgbClr val="F6F6F6"/>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①支払状況管理</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・支払漏れアラート処理</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経理部</a:t>
                      </a: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72000" marR="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noFill/>
                  </a:tcPr>
                </a:tc>
                <a:extLst>
                  <a:ext uri="{0D108BD9-81ED-4DB2-BD59-A6C34878D82A}">
                    <a16:rowId xmlns:a16="http://schemas.microsoft.com/office/drawing/2014/main" val="2438044028"/>
                  </a:ext>
                </a:extLst>
              </a:tr>
            </a:tbl>
          </a:graphicData>
        </a:graphic>
      </p:graphicFrame>
      <p:sp>
        <p:nvSpPr>
          <p:cNvPr id="3" name="吹き出し: 角を丸めた四角形 2">
            <a:extLst>
              <a:ext uri="{FF2B5EF4-FFF2-40B4-BE49-F238E27FC236}">
                <a16:creationId xmlns:a16="http://schemas.microsoft.com/office/drawing/2014/main" id="{5BA27A11-D369-B630-8D9D-9CAC47A04229}"/>
              </a:ext>
            </a:extLst>
          </p:cNvPr>
          <p:cNvSpPr/>
          <p:nvPr/>
        </p:nvSpPr>
        <p:spPr>
          <a:xfrm>
            <a:off x="4303108" y="543204"/>
            <a:ext cx="3944560" cy="730405"/>
          </a:xfrm>
          <a:prstGeom prst="wedgeRoundRectCallout">
            <a:avLst>
              <a:gd name="adj1" fmla="val -57617"/>
              <a:gd name="adj2" fmla="val 4723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nSpc>
                <a:spcPct val="135000"/>
              </a:lnSpc>
            </a:pPr>
            <a:r>
              <a:rPr kumimoji="1" lang="ja-JP" altLang="en-US" sz="1300" dirty="0">
                <a:solidFill>
                  <a:schemeClr val="tx1"/>
                </a:solidFill>
              </a:rPr>
              <a:t>各</a:t>
            </a:r>
            <a:r>
              <a:rPr kumimoji="1" lang="en-US" altLang="ja-JP" sz="1300" dirty="0">
                <a:solidFill>
                  <a:schemeClr val="tx1"/>
                </a:solidFill>
              </a:rPr>
              <a:t>DB</a:t>
            </a:r>
            <a:r>
              <a:rPr kumimoji="1" lang="ja-JP" altLang="en-US" sz="1300" dirty="0">
                <a:solidFill>
                  <a:schemeClr val="tx1"/>
                </a:solidFill>
              </a:rPr>
              <a:t>で行っている実務内容と、</a:t>
            </a:r>
            <a:endParaRPr kumimoji="1" lang="en-US" altLang="ja-JP" sz="1300" dirty="0">
              <a:solidFill>
                <a:schemeClr val="tx1"/>
              </a:solidFill>
            </a:endParaRPr>
          </a:p>
          <a:p>
            <a:pPr>
              <a:lnSpc>
                <a:spcPct val="135000"/>
              </a:lnSpc>
            </a:pPr>
            <a:r>
              <a:rPr kumimoji="1" lang="ja-JP" altLang="en-US" sz="1300" dirty="0">
                <a:solidFill>
                  <a:schemeClr val="tx1"/>
                </a:solidFill>
              </a:rPr>
              <a:t>設定されている処理内容をまとめましょう</a:t>
            </a:r>
            <a:endParaRPr kumimoji="1" lang="en-US" altLang="ja-JP" sz="1300" dirty="0">
              <a:solidFill>
                <a:schemeClr val="tx1"/>
              </a:solidFill>
            </a:endParaRPr>
          </a:p>
        </p:txBody>
      </p:sp>
    </p:spTree>
    <p:extLst>
      <p:ext uri="{BB962C8B-B14F-4D97-AF65-F5344CB8AC3E}">
        <p14:creationId xmlns:p14="http://schemas.microsoft.com/office/powerpoint/2010/main" val="129546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B30BB-D95C-FDAA-6BA6-F700860E4F7C}"/>
              </a:ext>
            </a:extLst>
          </p:cNvPr>
          <p:cNvSpPr>
            <a:spLocks noGrp="1"/>
          </p:cNvSpPr>
          <p:nvPr>
            <p:ph type="title"/>
          </p:nvPr>
        </p:nvSpPr>
        <p:spPr/>
        <p:txBody>
          <a:bodyPr/>
          <a:lstStyle/>
          <a:p>
            <a:r>
              <a:rPr kumimoji="1" lang="ja-JP" altLang="en-US" dirty="0"/>
              <a:t>メンテナンス</a:t>
            </a:r>
          </a:p>
        </p:txBody>
      </p:sp>
      <p:sp>
        <p:nvSpPr>
          <p:cNvPr id="3" name="コンテンツ プレースホルダー 2">
            <a:extLst>
              <a:ext uri="{FF2B5EF4-FFF2-40B4-BE49-F238E27FC236}">
                <a16:creationId xmlns:a16="http://schemas.microsoft.com/office/drawing/2014/main" id="{E3531B3A-F16D-660B-B980-434BD224BC11}"/>
              </a:ext>
            </a:extLst>
          </p:cNvPr>
          <p:cNvSpPr>
            <a:spLocks noGrp="1"/>
          </p:cNvSpPr>
          <p:nvPr>
            <p:ph sz="half" idx="1"/>
          </p:nvPr>
        </p:nvSpPr>
        <p:spPr/>
        <p:txBody>
          <a:bodyPr/>
          <a:lstStyle/>
          <a:p>
            <a:pPr marL="0" indent="0">
              <a:buNone/>
            </a:pPr>
            <a:r>
              <a:rPr lang="ja-JP" altLang="en-US" dirty="0"/>
              <a:t>管理ユーザ側で必要なメンテナンス作業は以下です。</a:t>
            </a:r>
            <a:endParaRPr lang="en-US" altLang="ja-JP" dirty="0"/>
          </a:p>
          <a:p>
            <a:pPr marL="0" indent="0">
              <a:buNone/>
            </a:pPr>
            <a:endParaRPr lang="en-US" altLang="ja-JP" dirty="0"/>
          </a:p>
          <a:p>
            <a:pPr marL="0" indent="0">
              <a:buNone/>
            </a:pPr>
            <a:r>
              <a:rPr kumimoji="1" lang="ja-JP" altLang="en-US" dirty="0"/>
              <a:t>▼年次・月次</a:t>
            </a:r>
            <a:endParaRPr kumimoji="1" lang="en-US" altLang="ja-JP" dirty="0"/>
          </a:p>
          <a:p>
            <a:pPr marL="0" indent="0">
              <a:buNone/>
            </a:pPr>
            <a:r>
              <a:rPr lang="ja-JP" altLang="en-US" dirty="0"/>
              <a:t>　特にありません。</a:t>
            </a:r>
            <a:endParaRPr kumimoji="1" lang="en-US" altLang="ja-JP" dirty="0"/>
          </a:p>
          <a:p>
            <a:pPr marL="0" indent="0">
              <a:buNone/>
            </a:pPr>
            <a:endParaRPr lang="en-US" altLang="ja-JP" dirty="0"/>
          </a:p>
          <a:p>
            <a:pPr marL="0" indent="0">
              <a:buNone/>
            </a:pPr>
            <a:r>
              <a:rPr lang="ja-JP" altLang="en-US" dirty="0"/>
              <a:t>▼随時</a:t>
            </a:r>
            <a:endParaRPr lang="en-US" altLang="ja-JP" dirty="0"/>
          </a:p>
          <a:p>
            <a:pPr marL="0" indent="0">
              <a:buNone/>
            </a:pPr>
            <a:r>
              <a:rPr lang="ja-JP" altLang="en-US" dirty="0"/>
              <a:t>　①入退社があったとき</a:t>
            </a:r>
            <a:endParaRPr lang="en-US" altLang="ja-JP" dirty="0"/>
          </a:p>
          <a:p>
            <a:pPr marL="0" indent="0">
              <a:buNone/>
            </a:pPr>
            <a:r>
              <a:rPr lang="ja-JP" altLang="en-US" dirty="0"/>
              <a:t>　　「楽楽販売」の利用ユーザの増減があった場合には、ユーザの追加・削除が必要です。</a:t>
            </a:r>
            <a:endParaRPr lang="en-US" altLang="ja-JP" dirty="0"/>
          </a:p>
          <a:p>
            <a:pPr marL="0" indent="0">
              <a:buNone/>
            </a:pPr>
            <a:r>
              <a:rPr lang="ja-JP" altLang="en-US" dirty="0"/>
              <a:t>　　手順（サクセスナビの記事）：</a:t>
            </a:r>
            <a:r>
              <a:rPr lang="en-US" altLang="ja-JP" dirty="0">
                <a:hlinkClick r:id="rId3"/>
              </a:rPr>
              <a:t>https://success-navi.rakurakuhanbai.jp/manual/detail/1503</a:t>
            </a:r>
            <a:endParaRPr lang="en-US" altLang="ja-JP" dirty="0"/>
          </a:p>
          <a:p>
            <a:pPr marL="0" indent="0">
              <a:buNone/>
            </a:pPr>
            <a:r>
              <a:rPr lang="ja-JP" altLang="en-US" dirty="0"/>
              <a:t>　</a:t>
            </a:r>
            <a:endParaRPr lang="en-US" altLang="ja-JP" dirty="0"/>
          </a:p>
          <a:p>
            <a:pPr marL="0" indent="0">
              <a:buNone/>
            </a:pPr>
            <a:r>
              <a:rPr lang="ja-JP" altLang="en-US" dirty="0"/>
              <a:t>　　営業社員の入退社があったときは、「社員マスタ</a:t>
            </a:r>
            <a:r>
              <a:rPr lang="en-US" altLang="ja-JP" dirty="0"/>
              <a:t>DB</a:t>
            </a:r>
            <a:r>
              <a:rPr lang="ja-JP" altLang="en-US" dirty="0"/>
              <a:t>」の登録内容の追加削除も必要です。</a:t>
            </a:r>
            <a:endParaRPr lang="en-US" altLang="ja-JP" dirty="0"/>
          </a:p>
          <a:p>
            <a:pPr marL="0" indent="0">
              <a:buNone/>
            </a:pPr>
            <a:endParaRPr lang="en-US" altLang="ja-JP" dirty="0"/>
          </a:p>
          <a:p>
            <a:pPr marL="0" indent="0">
              <a:buNone/>
            </a:pPr>
            <a:r>
              <a:rPr lang="ja-JP" altLang="en-US" dirty="0"/>
              <a:t>　②承認フロー内の承認者に変更があったとき</a:t>
            </a:r>
            <a:endParaRPr lang="en-US" altLang="ja-JP" dirty="0"/>
          </a:p>
          <a:p>
            <a:pPr marL="0" indent="0">
              <a:buNone/>
            </a:pPr>
            <a:r>
              <a:rPr lang="ja-JP" altLang="en-US" dirty="0"/>
              <a:t>　　「見積管理</a:t>
            </a:r>
            <a:r>
              <a:rPr lang="en-US" altLang="ja-JP" dirty="0"/>
              <a:t>DB</a:t>
            </a:r>
            <a:r>
              <a:rPr lang="ja-JP" altLang="en-US" dirty="0"/>
              <a:t>」＞承認フロー設定＞承認ポイントの見直しが必要です。</a:t>
            </a:r>
            <a:endParaRPr lang="en-US" altLang="ja-JP" dirty="0"/>
          </a:p>
          <a:p>
            <a:pPr marL="0" indent="0">
              <a:buNone/>
            </a:pPr>
            <a:endParaRPr lang="en-US" altLang="ja-JP" dirty="0"/>
          </a:p>
          <a:p>
            <a:pPr marL="0" indent="0">
              <a:buNone/>
            </a:pPr>
            <a:r>
              <a:rPr lang="ja-JP" altLang="en-US" dirty="0"/>
              <a:t>　③見積書・納品書・請求書の雛形を差し替えたいとき</a:t>
            </a:r>
            <a:endParaRPr lang="en-US" altLang="ja-JP" dirty="0"/>
          </a:p>
          <a:p>
            <a:pPr marL="0" indent="0">
              <a:buNone/>
            </a:pPr>
            <a:r>
              <a:rPr lang="ja-JP" altLang="en-US" dirty="0"/>
              <a:t>　　各</a:t>
            </a:r>
            <a:r>
              <a:rPr lang="en-US" altLang="ja-JP" dirty="0"/>
              <a:t>DB</a:t>
            </a:r>
            <a:r>
              <a:rPr lang="ja-JP" altLang="en-US" dirty="0"/>
              <a:t>内の帳票発行の自動処理内の「ファイル生成パーツ」に</a:t>
            </a:r>
            <a:endParaRPr lang="en-US" altLang="ja-JP" dirty="0"/>
          </a:p>
          <a:p>
            <a:pPr marL="0" indent="0">
              <a:buNone/>
            </a:pPr>
            <a:r>
              <a:rPr lang="ja-JP" altLang="en-US" dirty="0"/>
              <a:t>　　読み込まれている</a:t>
            </a:r>
            <a:r>
              <a:rPr lang="en-US" altLang="ja-JP" dirty="0"/>
              <a:t>Excel</a:t>
            </a:r>
            <a:r>
              <a:rPr lang="ja-JP" altLang="en-US" dirty="0"/>
              <a:t>ファイルを見直して取込直します。</a:t>
            </a: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p:txBody>
      </p:sp>
      <p:sp>
        <p:nvSpPr>
          <p:cNvPr id="4" name="吹き出し: 角を丸めた四角形 3">
            <a:extLst>
              <a:ext uri="{FF2B5EF4-FFF2-40B4-BE49-F238E27FC236}">
                <a16:creationId xmlns:a16="http://schemas.microsoft.com/office/drawing/2014/main" id="{23EDB91E-A156-0AC0-9A4A-1FC927EAD2E6}"/>
              </a:ext>
            </a:extLst>
          </p:cNvPr>
          <p:cNvSpPr/>
          <p:nvPr/>
        </p:nvSpPr>
        <p:spPr>
          <a:xfrm>
            <a:off x="4970696" y="1538868"/>
            <a:ext cx="3944560" cy="1326635"/>
          </a:xfrm>
          <a:prstGeom prst="wedgeRoundRectCallout">
            <a:avLst>
              <a:gd name="adj1" fmla="val -57617"/>
              <a:gd name="adj2" fmla="val 4723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nSpc>
                <a:spcPct val="135000"/>
              </a:lnSpc>
            </a:pPr>
            <a:r>
              <a:rPr kumimoji="1" lang="ja-JP" altLang="en-US" sz="1300" dirty="0">
                <a:solidFill>
                  <a:schemeClr val="tx1"/>
                </a:solidFill>
              </a:rPr>
              <a:t>管理者側でメンテナンスが必要な設定箇所を</a:t>
            </a:r>
            <a:endParaRPr kumimoji="1" lang="en-US" altLang="ja-JP" sz="1300" dirty="0">
              <a:solidFill>
                <a:schemeClr val="tx1"/>
              </a:solidFill>
            </a:endParaRPr>
          </a:p>
          <a:p>
            <a:pPr>
              <a:lnSpc>
                <a:spcPct val="135000"/>
              </a:lnSpc>
            </a:pPr>
            <a:r>
              <a:rPr kumimoji="1" lang="ja-JP" altLang="en-US" sz="1300" dirty="0">
                <a:solidFill>
                  <a:schemeClr val="tx1"/>
                </a:solidFill>
              </a:rPr>
              <a:t>リストアップしておきましょう</a:t>
            </a:r>
            <a:endParaRPr kumimoji="1" lang="en-US" altLang="ja-JP" sz="1300" dirty="0">
              <a:solidFill>
                <a:schemeClr val="tx1"/>
              </a:solidFill>
            </a:endParaRPr>
          </a:p>
        </p:txBody>
      </p:sp>
    </p:spTree>
    <p:extLst>
      <p:ext uri="{BB962C8B-B14F-4D97-AF65-F5344CB8AC3E}">
        <p14:creationId xmlns:p14="http://schemas.microsoft.com/office/powerpoint/2010/main" val="263258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831E2F-9E4E-C387-82EA-45BF6AA2F75E}"/>
              </a:ext>
            </a:extLst>
          </p:cNvPr>
          <p:cNvSpPr>
            <a:spLocks noGrp="1"/>
          </p:cNvSpPr>
          <p:nvPr>
            <p:ph type="title"/>
          </p:nvPr>
        </p:nvSpPr>
        <p:spPr/>
        <p:txBody>
          <a:bodyPr/>
          <a:lstStyle/>
          <a:p>
            <a:r>
              <a:rPr lang="ja-JP" altLang="en-US" dirty="0"/>
              <a:t>導入背景／今後の展望</a:t>
            </a:r>
            <a:endParaRPr kumimoji="1" lang="ja-JP" altLang="en-US" dirty="0"/>
          </a:p>
        </p:txBody>
      </p:sp>
      <p:sp>
        <p:nvSpPr>
          <p:cNvPr id="3" name="コンテンツ プレースホルダー 2">
            <a:extLst>
              <a:ext uri="{FF2B5EF4-FFF2-40B4-BE49-F238E27FC236}">
                <a16:creationId xmlns:a16="http://schemas.microsoft.com/office/drawing/2014/main" id="{D4EF16F0-2DAD-968C-BCEE-D64C870A097C}"/>
              </a:ext>
            </a:extLst>
          </p:cNvPr>
          <p:cNvSpPr>
            <a:spLocks noGrp="1"/>
          </p:cNvSpPr>
          <p:nvPr>
            <p:ph sz="half" idx="1"/>
          </p:nvPr>
        </p:nvSpPr>
        <p:spPr/>
        <p:txBody>
          <a:bodyPr/>
          <a:lstStyle/>
          <a:p>
            <a:pPr marL="0" indent="0">
              <a:buNone/>
            </a:pPr>
            <a:r>
              <a:rPr kumimoji="1" lang="ja-JP" altLang="en-US" dirty="0"/>
              <a:t>▼導入背景</a:t>
            </a:r>
            <a:endParaRPr kumimoji="1" lang="en-US" altLang="ja-JP" dirty="0"/>
          </a:p>
          <a:p>
            <a:pPr marL="0" indent="0">
              <a:buNone/>
            </a:pPr>
            <a:r>
              <a:rPr lang="ja-JP" altLang="en-US" dirty="0"/>
              <a:t>　</a:t>
            </a:r>
            <a:r>
              <a:rPr lang="en-US" altLang="ja-JP" dirty="0"/>
              <a:t>2025</a:t>
            </a:r>
            <a:r>
              <a:rPr lang="ja-JP" altLang="en-US" dirty="0"/>
              <a:t>年当時、販売管理を</a:t>
            </a:r>
            <a:r>
              <a:rPr lang="en-US" altLang="ja-JP" dirty="0"/>
              <a:t>Excel</a:t>
            </a:r>
            <a:r>
              <a:rPr lang="ja-JP" altLang="en-US" dirty="0"/>
              <a:t>で対応していましたが、管理件数が増え、</a:t>
            </a:r>
            <a:r>
              <a:rPr lang="en-US" altLang="ja-JP" dirty="0"/>
              <a:t>Excel</a:t>
            </a:r>
            <a:r>
              <a:rPr lang="ja-JP" altLang="en-US" dirty="0"/>
              <a:t>管理に限界が来たタイミングで「楽楽販売」を導入しました。</a:t>
            </a:r>
            <a:endParaRPr lang="en-US" altLang="ja-JP" dirty="0"/>
          </a:p>
          <a:p>
            <a:pPr marL="0" indent="0">
              <a:buNone/>
            </a:pPr>
            <a:r>
              <a:rPr kumimoji="1" lang="ja-JP" altLang="en-US" dirty="0"/>
              <a:t>　当時の</a:t>
            </a:r>
            <a:r>
              <a:rPr kumimoji="1" lang="en-US" altLang="ja-JP" dirty="0"/>
              <a:t>PJ</a:t>
            </a:r>
            <a:r>
              <a:rPr kumimoji="1" lang="ja-JP" altLang="en-US" dirty="0"/>
              <a:t>メンバー：田中さん（社長）、鈴木さん（営業部部長）、高橋さん（経理課長）</a:t>
            </a:r>
            <a:endParaRPr kumimoji="1" lang="en-US" altLang="ja-JP" dirty="0"/>
          </a:p>
          <a:p>
            <a:pPr marL="0" indent="0">
              <a:buNone/>
            </a:pPr>
            <a:endParaRPr kumimoji="1" lang="en-US" altLang="ja-JP" dirty="0"/>
          </a:p>
          <a:p>
            <a:pPr marL="0" indent="0">
              <a:buNone/>
            </a:pPr>
            <a:endParaRPr lang="en-US" altLang="ja-JP" dirty="0"/>
          </a:p>
          <a:p>
            <a:pPr marL="0" indent="0">
              <a:buNone/>
            </a:pPr>
            <a:r>
              <a:rPr kumimoji="1" lang="ja-JP" altLang="en-US" dirty="0"/>
              <a:t>▼今後の展望（</a:t>
            </a:r>
            <a:r>
              <a:rPr kumimoji="1" lang="en-US" altLang="ja-JP" dirty="0"/>
              <a:t>20</a:t>
            </a:r>
            <a:r>
              <a:rPr lang="en-US" altLang="ja-JP" dirty="0"/>
              <a:t>25</a:t>
            </a:r>
            <a:r>
              <a:rPr kumimoji="1" lang="ja-JP" altLang="en-US" dirty="0"/>
              <a:t>年</a:t>
            </a:r>
            <a:r>
              <a:rPr kumimoji="1" lang="en-US" altLang="ja-JP" dirty="0"/>
              <a:t>12</a:t>
            </a:r>
            <a:r>
              <a:rPr kumimoji="1" lang="ja-JP" altLang="en-US" dirty="0"/>
              <a:t>月時点）</a:t>
            </a:r>
            <a:endParaRPr kumimoji="1" lang="en-US" altLang="ja-JP" dirty="0"/>
          </a:p>
          <a:p>
            <a:pPr marL="0" indent="0">
              <a:buNone/>
            </a:pPr>
            <a:r>
              <a:rPr lang="ja-JP" altLang="en-US" dirty="0"/>
              <a:t>　品質管理部の業務も「楽楽販売」で管理できないか、品質管理部の小川さんと相談中です。</a:t>
            </a:r>
            <a:endParaRPr lang="en-US" altLang="ja-JP" dirty="0"/>
          </a:p>
          <a:p>
            <a:pPr marL="0" indent="0">
              <a:buNone/>
            </a:pPr>
            <a:r>
              <a:rPr kumimoji="1" lang="ja-JP" altLang="en-US" dirty="0"/>
              <a:t>　</a:t>
            </a:r>
            <a:r>
              <a:rPr lang="ja-JP" altLang="en-US" dirty="0"/>
              <a:t>自動処理連続実行</a:t>
            </a:r>
            <a:r>
              <a:rPr kumimoji="1" lang="ja-JP" altLang="en-US" dirty="0"/>
              <a:t>オプションの追加契約も</a:t>
            </a:r>
            <a:r>
              <a:rPr lang="ja-JP" altLang="en-US" dirty="0"/>
              <a:t>情シスの飯田</a:t>
            </a:r>
            <a:r>
              <a:rPr kumimoji="1" lang="ja-JP" altLang="en-US" dirty="0"/>
              <a:t>さんと相談中でした。　</a:t>
            </a:r>
            <a:r>
              <a:rPr kumimoji="1" lang="en-US" altLang="ja-JP" dirty="0"/>
              <a:t>※</a:t>
            </a:r>
            <a:r>
              <a:rPr kumimoji="1" lang="ja-JP" altLang="en-US" dirty="0"/>
              <a:t>「楽楽販売」の</a:t>
            </a:r>
            <a:r>
              <a:rPr kumimoji="1" lang="en-US" altLang="ja-JP" dirty="0"/>
              <a:t>OP</a:t>
            </a:r>
            <a:r>
              <a:rPr kumimoji="1" lang="ja-JP" altLang="en-US" dirty="0"/>
              <a:t>は次ページ参照</a:t>
            </a:r>
          </a:p>
        </p:txBody>
      </p:sp>
      <p:sp>
        <p:nvSpPr>
          <p:cNvPr id="4" name="吹き出し: 角を丸めた四角形 3">
            <a:extLst>
              <a:ext uri="{FF2B5EF4-FFF2-40B4-BE49-F238E27FC236}">
                <a16:creationId xmlns:a16="http://schemas.microsoft.com/office/drawing/2014/main" id="{343783AB-4710-5F8B-CA7D-B001A4BB11FE}"/>
              </a:ext>
            </a:extLst>
          </p:cNvPr>
          <p:cNvSpPr/>
          <p:nvPr/>
        </p:nvSpPr>
        <p:spPr>
          <a:xfrm>
            <a:off x="7122881" y="3652971"/>
            <a:ext cx="3515383" cy="1242414"/>
          </a:xfrm>
          <a:prstGeom prst="wedgeRoundRectCallout">
            <a:avLst>
              <a:gd name="adj1" fmla="val -59596"/>
              <a:gd name="adj2" fmla="val -3368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nSpc>
                <a:spcPct val="135000"/>
              </a:lnSpc>
            </a:pPr>
            <a:r>
              <a:rPr kumimoji="1" lang="ja-JP" altLang="en-US" sz="1300" dirty="0">
                <a:solidFill>
                  <a:schemeClr val="tx1"/>
                </a:solidFill>
              </a:rPr>
              <a:t>導入当時の背景や、当時の関係者、</a:t>
            </a:r>
            <a:endParaRPr kumimoji="1" lang="en-US" altLang="ja-JP" sz="1300" dirty="0">
              <a:solidFill>
                <a:schemeClr val="tx1"/>
              </a:solidFill>
            </a:endParaRPr>
          </a:p>
          <a:p>
            <a:pPr>
              <a:lnSpc>
                <a:spcPct val="135000"/>
              </a:lnSpc>
            </a:pPr>
            <a:r>
              <a:rPr kumimoji="1" lang="ja-JP" altLang="en-US" sz="1300" dirty="0">
                <a:solidFill>
                  <a:schemeClr val="tx1"/>
                </a:solidFill>
              </a:rPr>
              <a:t>今後の展望なども引き継いでおくと、</a:t>
            </a:r>
            <a:endParaRPr kumimoji="1" lang="en-US" altLang="ja-JP" sz="1300" dirty="0">
              <a:solidFill>
                <a:schemeClr val="tx1"/>
              </a:solidFill>
            </a:endParaRPr>
          </a:p>
          <a:p>
            <a:pPr>
              <a:lnSpc>
                <a:spcPct val="135000"/>
              </a:lnSpc>
            </a:pPr>
            <a:r>
              <a:rPr kumimoji="1" lang="ja-JP" altLang="en-US" sz="1300" dirty="0">
                <a:solidFill>
                  <a:schemeClr val="tx1"/>
                </a:solidFill>
              </a:rPr>
              <a:t>急遽担当者変更があった場合でも安心です</a:t>
            </a:r>
            <a:endParaRPr kumimoji="1" lang="en-US" altLang="ja-JP" sz="1300" dirty="0">
              <a:solidFill>
                <a:schemeClr val="tx1"/>
              </a:solidFill>
            </a:endParaRPr>
          </a:p>
        </p:txBody>
      </p:sp>
    </p:spTree>
    <p:extLst>
      <p:ext uri="{BB962C8B-B14F-4D97-AF65-F5344CB8AC3E}">
        <p14:creationId xmlns:p14="http://schemas.microsoft.com/office/powerpoint/2010/main" val="3489496947"/>
      </p:ext>
    </p:extLst>
  </p:cSld>
  <p:clrMapOvr>
    <a:masterClrMapping/>
  </p:clrMapOvr>
</p:sld>
</file>

<file path=ppt/theme/theme1.xml><?xml version="1.0" encoding="utf-8"?>
<a:theme xmlns:a="http://schemas.openxmlformats.org/drawingml/2006/main" name="Rakus Sales Template">
  <a:themeElements>
    <a:clrScheme name="Rakus Sales colours">
      <a:dk1>
        <a:srgbClr val="464646"/>
      </a:dk1>
      <a:lt1>
        <a:srgbClr val="FFFFFF"/>
      </a:lt1>
      <a:dk2>
        <a:srgbClr val="F53C20"/>
      </a:dk2>
      <a:lt2>
        <a:srgbClr val="E6E6E6"/>
      </a:lt2>
      <a:accent1>
        <a:srgbClr val="F53C20"/>
      </a:accent1>
      <a:accent2>
        <a:srgbClr val="6A001E"/>
      </a:accent2>
      <a:accent3>
        <a:srgbClr val="AA0000"/>
      </a:accent3>
      <a:accent4>
        <a:srgbClr val="FF8181"/>
      </a:accent4>
      <a:accent5>
        <a:srgbClr val="FDD3CD"/>
      </a:accent5>
      <a:accent6>
        <a:srgbClr val="F5E673"/>
      </a:accent6>
      <a:hlink>
        <a:srgbClr val="F53C20"/>
      </a:hlink>
      <a:folHlink>
        <a:srgbClr val="6E6E6E"/>
      </a:folHlink>
    </a:clrScheme>
    <a:fontScheme name="Rakus_2023">
      <a:majorFont>
        <a:latin typeface="BIZ UDPGothic"/>
        <a:ea typeface=""/>
        <a:cs typeface=""/>
      </a:majorFont>
      <a:minorFont>
        <a:latin typeface="BIZ UDP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90000" tIns="90000" rIns="90000" bIns="90000" rtlCol="0" anchor="ctr"/>
      <a:lstStyle>
        <a:defPPr algn="ctr">
          <a:lnSpc>
            <a:spcPct val="135000"/>
          </a:lnSpc>
          <a:defRPr sz="13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360000" indent="-360000" algn="l">
          <a:lnSpc>
            <a:spcPct val="135000"/>
          </a:lnSpc>
          <a:buFont typeface="BIZ UDPGothic" panose="020B0400000000000000" pitchFamily="34" charset="-128"/>
          <a:buChar char="—"/>
          <a:defRPr sz="1300" dirty="0" err="1" smtClean="0"/>
        </a:defPPr>
      </a:lstStyle>
    </a:txDef>
  </a:objectDefaults>
  <a:extraClrSchemeLst/>
  <a:extLst>
    <a:ext uri="{05A4C25C-085E-4340-85A3-A5531E510DB2}">
      <thm15:themeFamily xmlns:thm15="http://schemas.microsoft.com/office/thememl/2012/main" name="プレゼンテーション9" id="{FB6C9ACC-FD54-6549-99BA-8E0272C47161}" vid="{B7F9731F-6B15-8648-A437-F8F17E330D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Rakus Sales Template</Template>
  <TotalTime>0</TotalTime>
  <Words>1966</Words>
  <Application>Microsoft Office PowerPoint</Application>
  <PresentationFormat>ワイド画面</PresentationFormat>
  <Paragraphs>309</Paragraphs>
  <Slides>11</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BIZ UDPゴシック</vt:lpstr>
      <vt:lpstr>BIZ UDPゴシック</vt:lpstr>
      <vt:lpstr>Calibri</vt:lpstr>
      <vt:lpstr>Arial</vt:lpstr>
      <vt:lpstr>Rakus Sales Template</vt:lpstr>
      <vt:lpstr>「楽楽販売」 管理者向けマニュアル</vt:lpstr>
      <vt:lpstr>目次</vt:lpstr>
      <vt:lpstr>「楽楽販売」とは</vt:lpstr>
      <vt:lpstr>基本情報</vt:lpstr>
      <vt:lpstr>サポート内容・お問合せ方法</vt:lpstr>
      <vt:lpstr>DB構成</vt:lpstr>
      <vt:lpstr>各DBの詳細</vt:lpstr>
      <vt:lpstr>メンテナンス</vt:lpstr>
      <vt:lpstr>導入背景／今後の展望</vt:lpstr>
      <vt:lpstr>オプション一覧（抜粋）</vt:lpstr>
      <vt:lpstr>学習資料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管理者向け引き継ぎ資料（作成例）</dc:title>
  <dc:creator/>
  <cp:lastModifiedBy/>
  <cp:revision>1</cp:revision>
  <dcterms:created xsi:type="dcterms:W3CDTF">2025-09-24T23:42:06Z</dcterms:created>
  <dcterms:modified xsi:type="dcterms:W3CDTF">2025-09-24T23:43:59Z</dcterms:modified>
</cp:coreProperties>
</file>