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4"/>
  </p:notesMasterIdLst>
  <p:sldIdLst>
    <p:sldId id="478" r:id="rId2"/>
    <p:sldId id="479" r:id="rId3"/>
    <p:sldId id="517" r:id="rId4"/>
    <p:sldId id="480" r:id="rId5"/>
    <p:sldId id="521" r:id="rId6"/>
    <p:sldId id="461" r:id="rId7"/>
    <p:sldId id="525" r:id="rId8"/>
    <p:sldId id="526" r:id="rId9"/>
    <p:sldId id="475" r:id="rId10"/>
    <p:sldId id="307" r:id="rId11"/>
    <p:sldId id="477" r:id="rId12"/>
    <p:sldId id="515" r:id="rId13"/>
  </p:sldIdLst>
  <p:sldSz cx="12192000" cy="6858000"/>
  <p:notesSz cx="6858000" cy="9144000"/>
  <p:embeddedFontLst>
    <p:embeddedFont>
      <p:font typeface="BIZ UDPゴシック" panose="020B0400000000000000" pitchFamily="50" charset="-128"/>
      <p:regular r:id="rId15"/>
      <p:bold r:id="rId16"/>
    </p:embeddedFont>
    <p:embeddedFont>
      <p:font typeface="BIZ UDPゴシック" panose="020B0400000000000000" pitchFamily="50" charset="-128"/>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53C20"/>
    <a:srgbClr val="E6E6E6"/>
    <a:srgbClr val="464646"/>
    <a:srgbClr val="F6F6F6"/>
    <a:srgbClr val="FFF6F5"/>
    <a:srgbClr val="000000"/>
    <a:srgbClr val="F5E673"/>
    <a:srgbClr val="FFFFFF"/>
    <a:srgbClr val="FDD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9" autoAdjust="0"/>
    <p:restoredTop sz="87394" autoAdjust="0"/>
  </p:normalViewPr>
  <p:slideViewPr>
    <p:cSldViewPr snapToGrid="0" showGuides="1">
      <p:cViewPr varScale="1">
        <p:scale>
          <a:sx n="82" d="100"/>
          <a:sy n="82" d="100"/>
        </p:scale>
        <p:origin x="9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DE69C-71B2-45EE-B47D-B3747E003031}" type="datetimeFigureOut">
              <a:rPr lang="en-GB" smtClean="0"/>
              <a:t>13/03/2025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84B36-F4F9-41E5-9CFE-479B479AE55F}" type="slidenum">
              <a:rPr lang="en-GB" smtClean="0"/>
              <a:t>‹#›</a:t>
            </a:fld>
            <a:endParaRPr lang="en-GB"/>
          </a:p>
        </p:txBody>
      </p:sp>
    </p:spTree>
    <p:extLst>
      <p:ext uri="{BB962C8B-B14F-4D97-AF65-F5344CB8AC3E}">
        <p14:creationId xmlns:p14="http://schemas.microsoft.com/office/powerpoint/2010/main" val="3459447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1</a:t>
            </a:fld>
            <a:endParaRPr lang="en-GB" dirty="0"/>
          </a:p>
        </p:txBody>
      </p:sp>
    </p:spTree>
    <p:extLst>
      <p:ext uri="{BB962C8B-B14F-4D97-AF65-F5344CB8AC3E}">
        <p14:creationId xmlns:p14="http://schemas.microsoft.com/office/powerpoint/2010/main" val="2649612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11</a:t>
            </a:fld>
            <a:endParaRPr lang="en-GB" dirty="0"/>
          </a:p>
        </p:txBody>
      </p:sp>
    </p:spTree>
    <p:extLst>
      <p:ext uri="{BB962C8B-B14F-4D97-AF65-F5344CB8AC3E}">
        <p14:creationId xmlns:p14="http://schemas.microsoft.com/office/powerpoint/2010/main" val="412340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12</a:t>
            </a:fld>
            <a:endParaRPr lang="en-GB"/>
          </a:p>
        </p:txBody>
      </p:sp>
    </p:spTree>
    <p:extLst>
      <p:ext uri="{BB962C8B-B14F-4D97-AF65-F5344CB8AC3E}">
        <p14:creationId xmlns:p14="http://schemas.microsoft.com/office/powerpoint/2010/main" val="420218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2</a:t>
            </a:fld>
            <a:endParaRPr lang="en-GB"/>
          </a:p>
        </p:txBody>
      </p:sp>
    </p:spTree>
    <p:extLst>
      <p:ext uri="{BB962C8B-B14F-4D97-AF65-F5344CB8AC3E}">
        <p14:creationId xmlns:p14="http://schemas.microsoft.com/office/powerpoint/2010/main" val="175039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3</a:t>
            </a:fld>
            <a:endParaRPr lang="en-GB"/>
          </a:p>
        </p:txBody>
      </p:sp>
    </p:spTree>
    <p:extLst>
      <p:ext uri="{BB962C8B-B14F-4D97-AF65-F5344CB8AC3E}">
        <p14:creationId xmlns:p14="http://schemas.microsoft.com/office/powerpoint/2010/main" val="384342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4</a:t>
            </a:fld>
            <a:endParaRPr lang="en-GB" dirty="0"/>
          </a:p>
        </p:txBody>
      </p:sp>
    </p:spTree>
    <p:extLst>
      <p:ext uri="{BB962C8B-B14F-4D97-AF65-F5344CB8AC3E}">
        <p14:creationId xmlns:p14="http://schemas.microsoft.com/office/powerpoint/2010/main" val="3330916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6E1F5-9DA8-7E7F-4E29-852BF2ABD60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8E2E18-917C-6BF5-4C3C-C69BC55213F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953B3E1-57A2-6B41-0F26-0024E0D45AE4}"/>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67853B9F-8AEC-299A-3C6F-03413D413832}"/>
              </a:ext>
            </a:extLst>
          </p:cNvPr>
          <p:cNvSpPr>
            <a:spLocks noGrp="1"/>
          </p:cNvSpPr>
          <p:nvPr>
            <p:ph type="sldNum" sz="quarter" idx="5"/>
          </p:nvPr>
        </p:nvSpPr>
        <p:spPr/>
        <p:txBody>
          <a:bodyPr/>
          <a:lstStyle/>
          <a:p>
            <a:fld id="{F1684B36-F4F9-41E5-9CFE-479B479AE55F}" type="slidenum">
              <a:rPr lang="en-GB" smtClean="0"/>
              <a:t>5</a:t>
            </a:fld>
            <a:endParaRPr lang="en-GB"/>
          </a:p>
        </p:txBody>
      </p:sp>
    </p:spTree>
    <p:extLst>
      <p:ext uri="{BB962C8B-B14F-4D97-AF65-F5344CB8AC3E}">
        <p14:creationId xmlns:p14="http://schemas.microsoft.com/office/powerpoint/2010/main" val="2783960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874DE-4D77-367C-F746-6B7ED1C47D9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9BB15B8-E973-F051-E0D6-A0C6AB341D3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B13DFA2-74B4-2CBE-BEBB-B744410FC20D}"/>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A82C4778-B2D3-75C2-2854-DC2C628AB570}"/>
              </a:ext>
            </a:extLst>
          </p:cNvPr>
          <p:cNvSpPr>
            <a:spLocks noGrp="1"/>
          </p:cNvSpPr>
          <p:nvPr>
            <p:ph type="sldNum" sz="quarter" idx="5"/>
          </p:nvPr>
        </p:nvSpPr>
        <p:spPr/>
        <p:txBody>
          <a:bodyPr/>
          <a:lstStyle/>
          <a:p>
            <a:fld id="{F1684B36-F4F9-41E5-9CFE-479B479AE55F}" type="slidenum">
              <a:rPr lang="en-GB" smtClean="0"/>
              <a:t>6</a:t>
            </a:fld>
            <a:endParaRPr lang="en-GB"/>
          </a:p>
        </p:txBody>
      </p:sp>
    </p:spTree>
    <p:extLst>
      <p:ext uri="{BB962C8B-B14F-4D97-AF65-F5344CB8AC3E}">
        <p14:creationId xmlns:p14="http://schemas.microsoft.com/office/powerpoint/2010/main" val="4117167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3A6E4-0A46-E372-9E2E-BC5A83A9E65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62C9A69-D65A-BA16-DB4A-835C2EBBAB3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81CFD25-80DA-3905-80F4-16662F597F08}"/>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19DEB484-869A-7E7A-2946-52C6E6AB9D53}"/>
              </a:ext>
            </a:extLst>
          </p:cNvPr>
          <p:cNvSpPr>
            <a:spLocks noGrp="1"/>
          </p:cNvSpPr>
          <p:nvPr>
            <p:ph type="sldNum" sz="quarter" idx="5"/>
          </p:nvPr>
        </p:nvSpPr>
        <p:spPr/>
        <p:txBody>
          <a:bodyPr/>
          <a:lstStyle/>
          <a:p>
            <a:fld id="{F1684B36-F4F9-41E5-9CFE-479B479AE55F}" type="slidenum">
              <a:rPr lang="en-GB" smtClean="0"/>
              <a:t>7</a:t>
            </a:fld>
            <a:endParaRPr lang="en-GB"/>
          </a:p>
        </p:txBody>
      </p:sp>
    </p:spTree>
    <p:extLst>
      <p:ext uri="{BB962C8B-B14F-4D97-AF65-F5344CB8AC3E}">
        <p14:creationId xmlns:p14="http://schemas.microsoft.com/office/powerpoint/2010/main" val="46118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9</a:t>
            </a:fld>
            <a:endParaRPr lang="en-GB" dirty="0"/>
          </a:p>
        </p:txBody>
      </p:sp>
    </p:spTree>
    <p:extLst>
      <p:ext uri="{BB962C8B-B14F-4D97-AF65-F5344CB8AC3E}">
        <p14:creationId xmlns:p14="http://schemas.microsoft.com/office/powerpoint/2010/main" val="1605996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E059D-EF58-D07E-E06E-AEAB7F764C9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90CE248-B345-B671-ABE0-197E4657810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AC899A6-76E9-665D-298A-0962FF993EA0}"/>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55D4A927-68CE-E73C-EDC0-5254B4391967}"/>
              </a:ext>
            </a:extLst>
          </p:cNvPr>
          <p:cNvSpPr>
            <a:spLocks noGrp="1"/>
          </p:cNvSpPr>
          <p:nvPr>
            <p:ph type="sldNum" sz="quarter" idx="5"/>
          </p:nvPr>
        </p:nvSpPr>
        <p:spPr/>
        <p:txBody>
          <a:bodyPr/>
          <a:lstStyle/>
          <a:p>
            <a:fld id="{F1684B36-F4F9-41E5-9CFE-479B479AE55F}" type="slidenum">
              <a:rPr lang="en-GB" smtClean="0"/>
              <a:t>10</a:t>
            </a:fld>
            <a:endParaRPr lang="en-GB" dirty="0"/>
          </a:p>
        </p:txBody>
      </p:sp>
    </p:spTree>
    <p:extLst>
      <p:ext uri="{BB962C8B-B14F-4D97-AF65-F5344CB8AC3E}">
        <p14:creationId xmlns:p14="http://schemas.microsoft.com/office/powerpoint/2010/main" val="3385891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１">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1D1A48F-9B7A-632E-C143-2E31763C2463}"/>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grpSp>
        <p:nvGrpSpPr>
          <p:cNvPr id="14" name="Group 13">
            <a:extLst>
              <a:ext uri="{FF2B5EF4-FFF2-40B4-BE49-F238E27FC236}">
                <a16:creationId xmlns:a16="http://schemas.microsoft.com/office/drawing/2014/main" id="{F256FFC8-469F-8FE9-D11B-B99CC96044B7}"/>
              </a:ext>
            </a:extLst>
          </p:cNvPr>
          <p:cNvGrpSpPr/>
          <p:nvPr userDrawn="1"/>
        </p:nvGrpSpPr>
        <p:grpSpPr>
          <a:xfrm>
            <a:off x="503237" y="6283857"/>
            <a:ext cx="3951570" cy="382383"/>
            <a:chOff x="503237" y="6283857"/>
            <a:chExt cx="3951570" cy="382383"/>
          </a:xfrm>
        </p:grpSpPr>
        <p:pic>
          <p:nvPicPr>
            <p:cNvPr id="15" name="Graphic 14">
              <a:extLst>
                <a:ext uri="{FF2B5EF4-FFF2-40B4-BE49-F238E27FC236}">
                  <a16:creationId xmlns:a16="http://schemas.microsoft.com/office/drawing/2014/main" id="{46300F23-E2B7-3D67-6AF5-CA61B7B58E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16" name="TextBox 15">
              <a:extLst>
                <a:ext uri="{FF2B5EF4-FFF2-40B4-BE49-F238E27FC236}">
                  <a16:creationId xmlns:a16="http://schemas.microsoft.com/office/drawing/2014/main" id="{21F90164-1C35-CAD8-647B-80D2DA53C315}"/>
                </a:ext>
              </a:extLst>
            </p:cNvPr>
            <p:cNvSpPr txBox="1"/>
            <p:nvPr userDrawn="1"/>
          </p:nvSpPr>
          <p:spPr>
            <a:xfrm>
              <a:off x="1114120" y="6283857"/>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「楽楽販売」担当</a:t>
              </a:r>
            </a:p>
          </p:txBody>
        </p:sp>
        <p:sp>
          <p:nvSpPr>
            <p:cNvPr id="18" name="TextBox 17">
              <a:extLst>
                <a:ext uri="{FF2B5EF4-FFF2-40B4-BE49-F238E27FC236}">
                  <a16:creationId xmlns:a16="http://schemas.microsoft.com/office/drawing/2014/main" id="{EDD33C0A-53B1-1E47-C042-AE545B72FDF7}"/>
                </a:ext>
              </a:extLst>
            </p:cNvPr>
            <p:cNvSpPr txBox="1"/>
            <p:nvPr userDrawn="1"/>
          </p:nvSpPr>
          <p:spPr>
            <a:xfrm>
              <a:off x="1114120" y="6554770"/>
              <a:ext cx="3340687"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800" spc="0" baseline="0" dirty="0">
                  <a:solidFill>
                    <a:schemeClr val="tx1"/>
                  </a:solidFill>
                </a:rPr>
                <a:t>rakurakuhanbai-support@cs.rakus.co.jp</a:t>
              </a:r>
            </a:p>
          </p:txBody>
        </p:sp>
      </p:grpSp>
      <p:sp>
        <p:nvSpPr>
          <p:cNvPr id="10" name="Title 1">
            <a:extLst>
              <a:ext uri="{FF2B5EF4-FFF2-40B4-BE49-F238E27FC236}">
                <a16:creationId xmlns:a16="http://schemas.microsoft.com/office/drawing/2014/main" id="{C30E221F-BF0C-25B6-6310-16EB1A201AE5}"/>
              </a:ext>
            </a:extLst>
          </p:cNvPr>
          <p:cNvSpPr>
            <a:spLocks noGrp="1"/>
          </p:cNvSpPr>
          <p:nvPr>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
        <p:nvSpPr>
          <p:cNvPr id="13" name="Text Placeholder 12">
            <a:extLst>
              <a:ext uri="{FF2B5EF4-FFF2-40B4-BE49-F238E27FC236}">
                <a16:creationId xmlns:a16="http://schemas.microsoft.com/office/drawing/2014/main" id="{F6E681A5-F79E-3633-E12D-B45B2E80EF72}"/>
              </a:ext>
            </a:extLst>
          </p:cNvPr>
          <p:cNvSpPr>
            <a:spLocks noGrp="1"/>
          </p:cNvSpPr>
          <p:nvPr>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pic>
        <p:nvPicPr>
          <p:cNvPr id="3" name="Graphic 2">
            <a:extLst>
              <a:ext uri="{FF2B5EF4-FFF2-40B4-BE49-F238E27FC236}">
                <a16:creationId xmlns:a16="http://schemas.microsoft.com/office/drawing/2014/main" id="{050351EE-B629-26F8-66D9-DF2D2FE9C89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80697" y="-7486"/>
            <a:ext cx="5920828" cy="6136823"/>
          </a:xfrm>
          <a:prstGeom prst="rect">
            <a:avLst/>
          </a:prstGeom>
        </p:spPr>
      </p:pic>
      <p:pic>
        <p:nvPicPr>
          <p:cNvPr id="5" name="Graphic 4">
            <a:extLst>
              <a:ext uri="{FF2B5EF4-FFF2-40B4-BE49-F238E27FC236}">
                <a16:creationId xmlns:a16="http://schemas.microsoft.com/office/drawing/2014/main" id="{5F40EC7D-4D1A-9C1F-21FF-8826497D1CC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1650" y="357864"/>
            <a:ext cx="3780000" cy="494697"/>
          </a:xfrm>
          <a:prstGeom prst="rect">
            <a:avLst/>
          </a:prstGeom>
        </p:spPr>
      </p:pic>
      <p:sp>
        <p:nvSpPr>
          <p:cNvPr id="4" name="Text Placeholder 21">
            <a:extLst>
              <a:ext uri="{FF2B5EF4-FFF2-40B4-BE49-F238E27FC236}">
                <a16:creationId xmlns:a16="http://schemas.microsoft.com/office/drawing/2014/main" id="{5EC02840-5B04-27D9-08A8-C599C3FF872D}"/>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531BFBA7-225C-EDC0-8EE5-A26500B5B960}"/>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
        <p:nvSpPr>
          <p:cNvPr id="19" name="TextBox 19">
            <a:extLst>
              <a:ext uri="{FF2B5EF4-FFF2-40B4-BE49-F238E27FC236}">
                <a16:creationId xmlns:a16="http://schemas.microsoft.com/office/drawing/2014/main" id="{79D1F189-985A-D0B3-3356-4E2D618EAA47}"/>
              </a:ext>
            </a:extLst>
          </p:cNvPr>
          <p:cNvSpPr txBox="1"/>
          <p:nvPr userDrawn="1"/>
        </p:nvSpPr>
        <p:spPr>
          <a:xfrm>
            <a:off x="1114120" y="6419313"/>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サポート受付時間 平日</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9:30〜17:00</a:t>
            </a:r>
            <a:endParaRPr lang="en-GB" sz="800" spc="0" baseline="0" dirty="0">
              <a:solidFill>
                <a:schemeClr val="tx1"/>
              </a:solidFill>
            </a:endParaRPr>
          </a:p>
        </p:txBody>
      </p:sp>
    </p:spTree>
    <p:extLst>
      <p:ext uri="{BB962C8B-B14F-4D97-AF65-F5344CB8AC3E}">
        <p14:creationId xmlns:p14="http://schemas.microsoft.com/office/powerpoint/2010/main" val="2318762655"/>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２コラムc">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35E92A7-73B4-4984-ECB7-2EC28F6881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4168" y="0"/>
            <a:ext cx="5041900" cy="6858000"/>
          </a:xfrm>
          <a:prstGeom prst="rect">
            <a:avLst/>
          </a:prstGeom>
        </p:spPr>
      </p:pic>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78854"/>
            <a:ext cx="9507855"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5" y="1376361"/>
            <a:ext cx="5437188"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6275387" y="1376361"/>
            <a:ext cx="5437187"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3492001361"/>
      </p:ext>
    </p:extLst>
  </p:cSld>
  <p:clrMapOvr>
    <a:masterClrMapping/>
  </p:clrMapOvr>
  <p:extLst>
    <p:ext uri="{DCECCB84-F9BA-43D5-87BE-67443E8EF086}">
      <p15:sldGuideLst xmlns:p15="http://schemas.microsoft.com/office/powerpoint/2012/main">
        <p15:guide id="1" pos="3727" userDrawn="1">
          <p15:clr>
            <a:srgbClr val="A4A3A4"/>
          </p15:clr>
        </p15:guide>
        <p15:guide id="2" pos="3953" userDrawn="1">
          <p15:clr>
            <a:srgbClr val="A4A3A4"/>
          </p15:clr>
        </p15:guide>
        <p15:guide id="3" orient="horz" pos="3974" userDrawn="1">
          <p15:clr>
            <a:srgbClr val="A4A3A4"/>
          </p15:clr>
        </p15:guide>
        <p15:guide id="4" orient="horz" pos="867" userDrawn="1">
          <p15:clr>
            <a:srgbClr val="A4A3A4"/>
          </p15:clr>
        </p15:guide>
        <p15:guide id="5" orient="horz" pos="23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１コラム">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404813"/>
            <a:ext cx="9507855" cy="792000"/>
          </a:xfrm>
        </p:spPr>
        <p:txBody>
          <a:bodyPr/>
          <a:lstStyle>
            <a:lvl1pPr>
              <a:defRPr sz="2400"/>
            </a:lvl1pPr>
          </a:lstStyle>
          <a:p>
            <a:r>
              <a:rPr lang="en-US" dirty="0"/>
              <a:t>Click to edit title</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dirty="0"/>
          </a:p>
        </p:txBody>
      </p:sp>
      <p:sp>
        <p:nvSpPr>
          <p:cNvPr id="3" name="Content Placeholder 2">
            <a:extLst>
              <a:ext uri="{FF2B5EF4-FFF2-40B4-BE49-F238E27FC236}">
                <a16:creationId xmlns:a16="http://schemas.microsoft.com/office/drawing/2014/main" id="{1CC3C764-23D5-0DB0-DAFD-A60EAB31182E}"/>
              </a:ext>
            </a:extLst>
          </p:cNvPr>
          <p:cNvSpPr>
            <a:spLocks noGrp="1"/>
          </p:cNvSpPr>
          <p:nvPr>
            <p:ph sz="half" idx="1" hasCustomPrompt="1"/>
          </p:nvPr>
        </p:nvSpPr>
        <p:spPr>
          <a:xfrm>
            <a:off x="479424" y="1233488"/>
            <a:ext cx="11233149" cy="4454907"/>
          </a:xfrm>
        </p:spPr>
        <p:txBody>
          <a:bodyPr/>
          <a:lstStyle>
            <a:lvl1pPr>
              <a:defRPr sz="1400"/>
            </a:lvl1pPr>
            <a:lvl2pPr>
              <a:defRPr sz="1400"/>
            </a:lvl2pPr>
            <a:lvl3pPr>
              <a:defRPr sz="1400"/>
            </a:lvl3pPr>
            <a:lvl4pPr>
              <a:defRPr sz="1400"/>
            </a:lvl4pPr>
            <a:lvl5pPr>
              <a:defRPr sz="1400"/>
            </a:lvl5p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テキスト プレースホルダー 7">
            <a:extLst>
              <a:ext uri="{FF2B5EF4-FFF2-40B4-BE49-F238E27FC236}">
                <a16:creationId xmlns:a16="http://schemas.microsoft.com/office/drawing/2014/main" id="{07AD7C55-304B-9774-AA25-94AD180888C4}"/>
              </a:ext>
            </a:extLst>
          </p:cNvPr>
          <p:cNvSpPr>
            <a:spLocks noGrp="1"/>
          </p:cNvSpPr>
          <p:nvPr>
            <p:ph type="body" sz="quarter" idx="13"/>
          </p:nvPr>
        </p:nvSpPr>
        <p:spPr>
          <a:xfrm>
            <a:off x="2136000" y="5850045"/>
            <a:ext cx="7920000" cy="504000"/>
          </a:xfrm>
        </p:spPr>
        <p:txBody>
          <a:bodyPr/>
          <a:lstStyle>
            <a:lvl5pPr algn="ctr">
              <a:defRPr sz="2400" b="1"/>
            </a:lvl5pPr>
          </a:lstStyle>
          <a:p>
            <a:pPr lvl="4"/>
            <a:endParaRPr kumimoji="1" lang="ja-JP" altLang="en-US"/>
          </a:p>
        </p:txBody>
      </p:sp>
    </p:spTree>
    <p:extLst>
      <p:ext uri="{BB962C8B-B14F-4D97-AF65-F5344CB8AC3E}">
        <p14:creationId xmlns:p14="http://schemas.microsoft.com/office/powerpoint/2010/main" val="3238850138"/>
      </p:ext>
    </p:extLst>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4020">
          <p15:clr>
            <a:srgbClr val="A4A3A4"/>
          </p15:clr>
        </p15:guide>
        <p15:guide id="4" orient="horz" pos="777">
          <p15:clr>
            <a:srgbClr val="A4A3A4"/>
          </p15:clr>
        </p15:guide>
        <p15:guide id="5" orient="horz" pos="255">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タイトル１">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1D1A48F-9B7A-632E-C143-2E31763C2463}"/>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grpSp>
        <p:nvGrpSpPr>
          <p:cNvPr id="14" name="Group 13">
            <a:extLst>
              <a:ext uri="{FF2B5EF4-FFF2-40B4-BE49-F238E27FC236}">
                <a16:creationId xmlns:a16="http://schemas.microsoft.com/office/drawing/2014/main" id="{F256FFC8-469F-8FE9-D11B-B99CC96044B7}"/>
              </a:ext>
            </a:extLst>
          </p:cNvPr>
          <p:cNvGrpSpPr/>
          <p:nvPr userDrawn="1"/>
        </p:nvGrpSpPr>
        <p:grpSpPr>
          <a:xfrm>
            <a:off x="503237" y="6279121"/>
            <a:ext cx="3916362" cy="391466"/>
            <a:chOff x="503237" y="6279121"/>
            <a:chExt cx="3916362" cy="391466"/>
          </a:xfrm>
        </p:grpSpPr>
        <p:pic>
          <p:nvPicPr>
            <p:cNvPr id="15" name="Graphic 14">
              <a:extLst>
                <a:ext uri="{FF2B5EF4-FFF2-40B4-BE49-F238E27FC236}">
                  <a16:creationId xmlns:a16="http://schemas.microsoft.com/office/drawing/2014/main" id="{46300F23-E2B7-3D67-6AF5-CA61B7B58E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16" name="TextBox 15">
              <a:extLst>
                <a:ext uri="{FF2B5EF4-FFF2-40B4-BE49-F238E27FC236}">
                  <a16:creationId xmlns:a16="http://schemas.microsoft.com/office/drawing/2014/main" id="{21F90164-1C35-CAD8-647B-80D2DA53C315}"/>
                </a:ext>
              </a:extLst>
            </p:cNvPr>
            <p:cNvSpPr txBox="1"/>
            <p:nvPr userDrawn="1"/>
          </p:nvSpPr>
          <p:spPr>
            <a:xfrm>
              <a:off x="1078913" y="6279121"/>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a:t>
              </a:r>
              <a:r>
                <a:rPr lang="ja-JP" altLang="en-US" sz="800" b="0" i="0" u="none" strike="noStrike" spc="0" baseline="0">
                  <a:solidFill>
                    <a:schemeClr val="tx1"/>
                  </a:solidFill>
                  <a:latin typeface="BIZ UDPGothic" panose="020B0400000000000000" pitchFamily="34" charset="-128"/>
                  <a:ea typeface="BIZ UDPGothic" panose="020B0400000000000000" pitchFamily="34" charset="-128"/>
                </a:rPr>
                <a:t>「楽楽販売」</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担当</a:t>
              </a:r>
            </a:p>
          </p:txBody>
        </p:sp>
        <p:sp>
          <p:nvSpPr>
            <p:cNvPr id="17" name="TextBox 16">
              <a:extLst>
                <a:ext uri="{FF2B5EF4-FFF2-40B4-BE49-F238E27FC236}">
                  <a16:creationId xmlns:a16="http://schemas.microsoft.com/office/drawing/2014/main" id="{B6C2BEA3-7F88-2EC6-5BEB-C3BD09B62413}"/>
                </a:ext>
              </a:extLst>
            </p:cNvPr>
            <p:cNvSpPr txBox="1"/>
            <p:nvPr userDrawn="1"/>
          </p:nvSpPr>
          <p:spPr>
            <a:xfrm>
              <a:off x="1078912" y="6416046"/>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18" name="TextBox 17">
              <a:extLst>
                <a:ext uri="{FF2B5EF4-FFF2-40B4-BE49-F238E27FC236}">
                  <a16:creationId xmlns:a16="http://schemas.microsoft.com/office/drawing/2014/main" id="{EDD33C0A-53B1-1E47-C042-AE545B72FDF7}"/>
                </a:ext>
              </a:extLst>
            </p:cNvPr>
            <p:cNvSpPr txBox="1"/>
            <p:nvPr userDrawn="1"/>
          </p:nvSpPr>
          <p:spPr>
            <a:xfrm>
              <a:off x="1078912" y="6559117"/>
              <a:ext cx="3340687"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rakurakuhanbai@sales.rakus.co.jp  www.rakurakuhanbai.jp</a:t>
              </a:r>
              <a:endParaRPr lang="en-GB" sz="800" spc="0" baseline="0" dirty="0">
                <a:solidFill>
                  <a:schemeClr val="tx1"/>
                </a:solidFill>
              </a:endParaRPr>
            </a:p>
          </p:txBody>
        </p:sp>
      </p:grpSp>
      <p:sp>
        <p:nvSpPr>
          <p:cNvPr id="10" name="Title 1">
            <a:extLst>
              <a:ext uri="{FF2B5EF4-FFF2-40B4-BE49-F238E27FC236}">
                <a16:creationId xmlns:a16="http://schemas.microsoft.com/office/drawing/2014/main" id="{C30E221F-BF0C-25B6-6310-16EB1A201AE5}"/>
              </a:ext>
            </a:extLst>
          </p:cNvPr>
          <p:cNvSpPr>
            <a:spLocks noGrp="1"/>
          </p:cNvSpPr>
          <p:nvPr>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
        <p:nvSpPr>
          <p:cNvPr id="13" name="Text Placeholder 12">
            <a:extLst>
              <a:ext uri="{FF2B5EF4-FFF2-40B4-BE49-F238E27FC236}">
                <a16:creationId xmlns:a16="http://schemas.microsoft.com/office/drawing/2014/main" id="{F6E681A5-F79E-3633-E12D-B45B2E80EF72}"/>
              </a:ext>
            </a:extLst>
          </p:cNvPr>
          <p:cNvSpPr>
            <a:spLocks noGrp="1"/>
          </p:cNvSpPr>
          <p:nvPr>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pic>
        <p:nvPicPr>
          <p:cNvPr id="3" name="Graphic 2">
            <a:extLst>
              <a:ext uri="{FF2B5EF4-FFF2-40B4-BE49-F238E27FC236}">
                <a16:creationId xmlns:a16="http://schemas.microsoft.com/office/drawing/2014/main" id="{050351EE-B629-26F8-66D9-DF2D2FE9C89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80697" y="-7486"/>
            <a:ext cx="5920828" cy="6136823"/>
          </a:xfrm>
          <a:prstGeom prst="rect">
            <a:avLst/>
          </a:prstGeom>
        </p:spPr>
      </p:pic>
      <p:pic>
        <p:nvPicPr>
          <p:cNvPr id="5" name="Graphic 4">
            <a:extLst>
              <a:ext uri="{FF2B5EF4-FFF2-40B4-BE49-F238E27FC236}">
                <a16:creationId xmlns:a16="http://schemas.microsoft.com/office/drawing/2014/main" id="{5F40EC7D-4D1A-9C1F-21FF-8826497D1CC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1650" y="357864"/>
            <a:ext cx="3780000" cy="494697"/>
          </a:xfrm>
          <a:prstGeom prst="rect">
            <a:avLst/>
          </a:prstGeom>
        </p:spPr>
      </p:pic>
      <p:sp>
        <p:nvSpPr>
          <p:cNvPr id="4" name="Text Placeholder 21">
            <a:extLst>
              <a:ext uri="{FF2B5EF4-FFF2-40B4-BE49-F238E27FC236}">
                <a16:creationId xmlns:a16="http://schemas.microsoft.com/office/drawing/2014/main" id="{5EC02840-5B04-27D9-08A8-C599C3FF872D}"/>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531BFBA7-225C-EDC0-8EE5-A26500B5B960}"/>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Tree>
    <p:extLst>
      <p:ext uri="{BB962C8B-B14F-4D97-AF65-F5344CB8AC3E}">
        <p14:creationId xmlns:p14="http://schemas.microsoft.com/office/powerpoint/2010/main" val="2787289597"/>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タイトル２">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6FB9B19-D62A-F42C-4813-EA627032FF41}"/>
              </a:ext>
            </a:extLst>
          </p:cNvPr>
          <p:cNvSpPr>
            <a:spLocks noGrp="1"/>
          </p:cNvSpPr>
          <p:nvPr>
            <p:ph type="pic" sz="quarter" idx="19" hasCustomPrompt="1"/>
          </p:nvPr>
        </p:nvSpPr>
        <p:spPr>
          <a:xfrm>
            <a:off x="0" y="0"/>
            <a:ext cx="12192000" cy="6129338"/>
          </a:xfrm>
          <a:solidFill>
            <a:schemeClr val="tx1">
              <a:lumMod val="10000"/>
              <a:lumOff val="90000"/>
            </a:schemeClr>
          </a:solidFill>
        </p:spPr>
        <p:txBody>
          <a:bodyPr tIns="108000"/>
          <a:lstStyle>
            <a:lvl1pPr marL="0" indent="0" algn="ctr">
              <a:lnSpc>
                <a:spcPct val="100000"/>
              </a:lnSpc>
              <a:buNone/>
              <a:defRPr/>
            </a:lvl1pPr>
          </a:lstStyle>
          <a:p>
            <a:r>
              <a:rPr lang="en-US" dirty="0"/>
              <a:t>Click to insert picture</a:t>
            </a:r>
            <a:br>
              <a:rPr lang="en-US" dirty="0"/>
            </a:br>
            <a:r>
              <a:rPr lang="en-US" dirty="0"/>
              <a:t>using the Insert tab</a:t>
            </a:r>
            <a:endParaRPr lang="en-GB" dirty="0"/>
          </a:p>
        </p:txBody>
      </p:sp>
      <p:sp>
        <p:nvSpPr>
          <p:cNvPr id="10" name="Rectangle 9">
            <a:extLst>
              <a:ext uri="{FF2B5EF4-FFF2-40B4-BE49-F238E27FC236}">
                <a16:creationId xmlns:a16="http://schemas.microsoft.com/office/drawing/2014/main" id="{385C741C-00D7-7DC4-DA03-49595C41C898}"/>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grpSp>
        <p:nvGrpSpPr>
          <p:cNvPr id="23" name="Group 22">
            <a:extLst>
              <a:ext uri="{FF2B5EF4-FFF2-40B4-BE49-F238E27FC236}">
                <a16:creationId xmlns:a16="http://schemas.microsoft.com/office/drawing/2014/main" id="{11E1A1B1-C19C-F1D8-2883-2E67A7D41A48}"/>
              </a:ext>
            </a:extLst>
          </p:cNvPr>
          <p:cNvGrpSpPr/>
          <p:nvPr userDrawn="1"/>
        </p:nvGrpSpPr>
        <p:grpSpPr>
          <a:xfrm>
            <a:off x="503237" y="6279121"/>
            <a:ext cx="3916362" cy="391466"/>
            <a:chOff x="503237" y="6279121"/>
            <a:chExt cx="3916362" cy="391466"/>
          </a:xfrm>
        </p:grpSpPr>
        <p:pic>
          <p:nvPicPr>
            <p:cNvPr id="24" name="Graphic 23">
              <a:extLst>
                <a:ext uri="{FF2B5EF4-FFF2-40B4-BE49-F238E27FC236}">
                  <a16:creationId xmlns:a16="http://schemas.microsoft.com/office/drawing/2014/main" id="{2E96F5E4-7DA7-41A2-FAAD-7A301B3FF0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25" name="TextBox 24">
              <a:extLst>
                <a:ext uri="{FF2B5EF4-FFF2-40B4-BE49-F238E27FC236}">
                  <a16:creationId xmlns:a16="http://schemas.microsoft.com/office/drawing/2014/main" id="{48DFF593-0956-CD83-6AC5-0CA83BA206A7}"/>
                </a:ext>
              </a:extLst>
            </p:cNvPr>
            <p:cNvSpPr txBox="1"/>
            <p:nvPr userDrawn="1"/>
          </p:nvSpPr>
          <p:spPr>
            <a:xfrm>
              <a:off x="1078913" y="6279121"/>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a:t>
              </a:r>
              <a:r>
                <a:rPr lang="ja-JP" altLang="en-US" sz="800" b="0" i="0" u="none" strike="noStrike" spc="0" baseline="0">
                  <a:solidFill>
                    <a:schemeClr val="tx1"/>
                  </a:solidFill>
                  <a:latin typeface="BIZ UDPGothic" panose="020B0400000000000000" pitchFamily="34" charset="-128"/>
                  <a:ea typeface="BIZ UDPGothic" panose="020B0400000000000000" pitchFamily="34" charset="-128"/>
                </a:rPr>
                <a:t>「楽楽販売」</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担当</a:t>
              </a:r>
            </a:p>
          </p:txBody>
        </p:sp>
        <p:sp>
          <p:nvSpPr>
            <p:cNvPr id="26" name="TextBox 25">
              <a:extLst>
                <a:ext uri="{FF2B5EF4-FFF2-40B4-BE49-F238E27FC236}">
                  <a16:creationId xmlns:a16="http://schemas.microsoft.com/office/drawing/2014/main" id="{FBE9B321-D7AE-DC0D-CB1B-0B68B7A806D8}"/>
                </a:ext>
              </a:extLst>
            </p:cNvPr>
            <p:cNvSpPr txBox="1"/>
            <p:nvPr userDrawn="1"/>
          </p:nvSpPr>
          <p:spPr>
            <a:xfrm>
              <a:off x="1078912" y="6416046"/>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27" name="TextBox 26">
              <a:extLst>
                <a:ext uri="{FF2B5EF4-FFF2-40B4-BE49-F238E27FC236}">
                  <a16:creationId xmlns:a16="http://schemas.microsoft.com/office/drawing/2014/main" id="{712F0BEE-05A9-D8DF-B6B8-A6917C10D407}"/>
                </a:ext>
              </a:extLst>
            </p:cNvPr>
            <p:cNvSpPr txBox="1"/>
            <p:nvPr userDrawn="1"/>
          </p:nvSpPr>
          <p:spPr>
            <a:xfrm>
              <a:off x="1078912" y="6559117"/>
              <a:ext cx="3340687"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rakurakuhanbai@sales.rakus.co.jp  www.rakurakuhanbai.jp</a:t>
              </a:r>
              <a:endParaRPr lang="en-GB" sz="800" spc="0" baseline="0" dirty="0">
                <a:solidFill>
                  <a:schemeClr val="tx1"/>
                </a:solidFill>
              </a:endParaRPr>
            </a:p>
          </p:txBody>
        </p:sp>
      </p:grpSp>
      <p:sp>
        <p:nvSpPr>
          <p:cNvPr id="4" name="Text Placeholder 21">
            <a:extLst>
              <a:ext uri="{FF2B5EF4-FFF2-40B4-BE49-F238E27FC236}">
                <a16:creationId xmlns:a16="http://schemas.microsoft.com/office/drawing/2014/main" id="{68448AB7-9E9C-1559-66B7-F65435673935}"/>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4AA68D61-C2A9-3E40-1D0A-45FACB0E8992}"/>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
        <p:nvSpPr>
          <p:cNvPr id="13" name="TextBox 19">
            <a:extLst>
              <a:ext uri="{FF2B5EF4-FFF2-40B4-BE49-F238E27FC236}">
                <a16:creationId xmlns:a16="http://schemas.microsoft.com/office/drawing/2014/main" id="{849A995C-59E7-4522-0C36-7D3FBFDBA4A5}"/>
              </a:ext>
            </a:extLst>
          </p:cNvPr>
          <p:cNvSpPr txBox="1"/>
          <p:nvPr userDrawn="1"/>
        </p:nvSpPr>
        <p:spPr>
          <a:xfrm>
            <a:off x="7202508" y="6545748"/>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a:solidFill>
                  <a:schemeClr val="tx1"/>
                </a:solidFill>
                <a:latin typeface="BIZ UDPGothic" panose="020B0400000000000000" pitchFamily="34" charset="-128"/>
                <a:ea typeface="BIZ UDPGothic" panose="020B0400000000000000" pitchFamily="34" charset="-128"/>
              </a:rPr>
              <a:t>受付時間 平日</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9:30〜18:00</a:t>
            </a:r>
            <a:endParaRPr lang="en-GB" sz="800" spc="0" baseline="0" dirty="0">
              <a:solidFill>
                <a:schemeClr val="tx1"/>
              </a:solidFill>
            </a:endParaRPr>
          </a:p>
        </p:txBody>
      </p:sp>
      <p:sp>
        <p:nvSpPr>
          <p:cNvPr id="28" name="Text Placeholder 7">
            <a:extLst>
              <a:ext uri="{FF2B5EF4-FFF2-40B4-BE49-F238E27FC236}">
                <a16:creationId xmlns:a16="http://schemas.microsoft.com/office/drawing/2014/main" id="{510B7178-89D2-437A-9CD4-B5237B2E81EA}"/>
              </a:ext>
            </a:extLst>
          </p:cNvPr>
          <p:cNvSpPr>
            <a:spLocks noGrp="1"/>
          </p:cNvSpPr>
          <p:nvPr>
            <p:ph type="body" sz="quarter" idx="24" hasCustomPrompt="1"/>
          </p:nvPr>
        </p:nvSpPr>
        <p:spPr>
          <a:xfrm>
            <a:off x="4763" y="-5496"/>
            <a:ext cx="12182474" cy="6137999"/>
          </a:xfrm>
          <a:solidFill>
            <a:schemeClr val="bg1">
              <a:alpha val="74902"/>
            </a:schemeClr>
          </a:solid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5" name="Text Placeholder 7">
            <a:extLst>
              <a:ext uri="{FF2B5EF4-FFF2-40B4-BE49-F238E27FC236}">
                <a16:creationId xmlns:a16="http://schemas.microsoft.com/office/drawing/2014/main" id="{19A799F2-6D3F-91E7-6302-9F85008D703F}"/>
              </a:ext>
            </a:extLst>
          </p:cNvPr>
          <p:cNvSpPr>
            <a:spLocks noGrp="1"/>
          </p:cNvSpPr>
          <p:nvPr>
            <p:ph type="body" sz="quarter" idx="21" hasCustomPrompt="1"/>
          </p:nvPr>
        </p:nvSpPr>
        <p:spPr>
          <a:xfrm>
            <a:off x="501650" y="357864"/>
            <a:ext cx="3780000" cy="489600"/>
          </a:xfr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0" name="Text Placeholder 7">
            <a:extLst>
              <a:ext uri="{FF2B5EF4-FFF2-40B4-BE49-F238E27FC236}">
                <a16:creationId xmlns:a16="http://schemas.microsoft.com/office/drawing/2014/main" id="{1C84279B-8BD3-121C-1991-ADC69B410520}"/>
              </a:ext>
            </a:extLst>
          </p:cNvPr>
          <p:cNvSpPr>
            <a:spLocks noGrp="1"/>
          </p:cNvSpPr>
          <p:nvPr>
            <p:ph type="body" sz="quarter" idx="20" hasCustomPrompt="1"/>
          </p:nvPr>
        </p:nvSpPr>
        <p:spPr>
          <a:xfrm>
            <a:off x="6279525" y="-8662"/>
            <a:ext cx="5922000" cy="6138000"/>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2" name="Text Placeholder 12">
            <a:extLst>
              <a:ext uri="{FF2B5EF4-FFF2-40B4-BE49-F238E27FC236}">
                <a16:creationId xmlns:a16="http://schemas.microsoft.com/office/drawing/2014/main" id="{06B834B3-670B-CB4D-0910-5CFECF16B3E8}"/>
              </a:ext>
            </a:extLst>
          </p:cNvPr>
          <p:cNvSpPr>
            <a:spLocks noGrp="1"/>
          </p:cNvSpPr>
          <p:nvPr>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sp>
        <p:nvSpPr>
          <p:cNvPr id="21" name="Title 1">
            <a:extLst>
              <a:ext uri="{FF2B5EF4-FFF2-40B4-BE49-F238E27FC236}">
                <a16:creationId xmlns:a16="http://schemas.microsoft.com/office/drawing/2014/main" id="{8FD14E93-0E8B-3C5D-11F9-536941E17F91}"/>
              </a:ext>
            </a:extLst>
          </p:cNvPr>
          <p:cNvSpPr>
            <a:spLocks noGrp="1"/>
          </p:cNvSpPr>
          <p:nvPr>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
        <p:nvSpPr>
          <p:cNvPr id="3" name="TextBox 18">
            <a:extLst>
              <a:ext uri="{FF2B5EF4-FFF2-40B4-BE49-F238E27FC236}">
                <a16:creationId xmlns:a16="http://schemas.microsoft.com/office/drawing/2014/main" id="{61FFDCC7-D604-EFC2-EAF3-9B16235DBCE0}"/>
              </a:ext>
            </a:extLst>
          </p:cNvPr>
          <p:cNvSpPr txBox="1"/>
          <p:nvPr userDrawn="1"/>
        </p:nvSpPr>
        <p:spPr>
          <a:xfrm>
            <a:off x="4515656" y="6416046"/>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800" b="0" i="0" u="none" strike="noStrike" spc="0" baseline="0" dirty="0">
                <a:solidFill>
                  <a:schemeClr val="tx1"/>
                </a:solidFill>
                <a:latin typeface="BIZ UDPGothic" panose="020B0400000000000000" pitchFamily="34" charset="-128"/>
                <a:ea typeface="BIZ UDPGothic" panose="020B0400000000000000" pitchFamily="34" charset="-128"/>
              </a:rPr>
              <a:t>03-6771-7581</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　　</a:t>
            </a:r>
            <a:r>
              <a:rPr lang="en-US" altLang="zh-TW" sz="800" b="0" i="0" u="none" strike="noStrike" spc="0" baseline="0" dirty="0">
                <a:solidFill>
                  <a:schemeClr val="tx1"/>
                </a:solidFill>
                <a:latin typeface="BIZ UDPGothic" panose="020B0400000000000000" pitchFamily="34" charset="-128"/>
                <a:ea typeface="BIZ UDPGothic" panose="020B0400000000000000" pitchFamily="34" charset="-128"/>
              </a:rPr>
              <a:t>052-218-6937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800" b="0" i="0" u="none" strike="noStrike" spc="0" baseline="0" dirty="0">
                <a:solidFill>
                  <a:schemeClr val="tx1"/>
                </a:solidFill>
                <a:latin typeface="BIZ UDPGothic" panose="020B0400000000000000" pitchFamily="34" charset="-128"/>
                <a:ea typeface="BIZ UDPGothic" panose="020B0400000000000000" pitchFamily="34" charset="-128"/>
              </a:rPr>
              <a:t>名古屋</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p>
        </p:txBody>
      </p:sp>
      <p:sp>
        <p:nvSpPr>
          <p:cNvPr id="6" name="TextBox 19">
            <a:extLst>
              <a:ext uri="{FF2B5EF4-FFF2-40B4-BE49-F238E27FC236}">
                <a16:creationId xmlns:a16="http://schemas.microsoft.com/office/drawing/2014/main" id="{2456A7E3-3447-F296-41A2-8AB36480B1D5}"/>
              </a:ext>
            </a:extLst>
          </p:cNvPr>
          <p:cNvSpPr txBox="1"/>
          <p:nvPr userDrawn="1"/>
        </p:nvSpPr>
        <p:spPr>
          <a:xfrm>
            <a:off x="4515658" y="6559117"/>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06-76</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５６</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６１０２（大阪）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092-688-0220</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（福岡）</a:t>
            </a:r>
            <a:endParaRPr lang="en-GB" sz="800" spc="0" baseline="0" dirty="0">
              <a:solidFill>
                <a:schemeClr val="tx1"/>
              </a:solidFill>
            </a:endParaRPr>
          </a:p>
        </p:txBody>
      </p:sp>
    </p:spTree>
    <p:extLst>
      <p:ext uri="{BB962C8B-B14F-4D97-AF65-F5344CB8AC3E}">
        <p14:creationId xmlns:p14="http://schemas.microsoft.com/office/powerpoint/2010/main" val="1685911494"/>
      </p:ext>
    </p:extLst>
  </p:cSld>
  <p:clrMapOvr>
    <a:masterClrMapping/>
  </p:clrMapOvr>
  <p:extLst>
    <p:ext uri="{DCECCB84-F9BA-43D5-87BE-67443E8EF086}">
      <p15:sldGuideLst xmlns:p15="http://schemas.microsoft.com/office/powerpoint/2012/main">
        <p15:guide id="1" orient="horz" pos="386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タイトル２">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6FB9B19-D62A-F42C-4813-EA627032FF41}"/>
              </a:ext>
            </a:extLst>
          </p:cNvPr>
          <p:cNvSpPr>
            <a:spLocks noGrp="1"/>
          </p:cNvSpPr>
          <p:nvPr>
            <p:ph type="pic" sz="quarter" idx="19" hasCustomPrompt="1"/>
          </p:nvPr>
        </p:nvSpPr>
        <p:spPr>
          <a:xfrm>
            <a:off x="0" y="0"/>
            <a:ext cx="12192000" cy="6129338"/>
          </a:xfrm>
          <a:solidFill>
            <a:schemeClr val="tx1">
              <a:lumMod val="10000"/>
              <a:lumOff val="90000"/>
            </a:schemeClr>
          </a:solidFill>
        </p:spPr>
        <p:txBody>
          <a:bodyPr tIns="108000"/>
          <a:lstStyle>
            <a:lvl1pPr marL="0" indent="0" algn="ctr">
              <a:lnSpc>
                <a:spcPct val="100000"/>
              </a:lnSpc>
              <a:buNone/>
              <a:defRPr/>
            </a:lvl1pPr>
          </a:lstStyle>
          <a:p>
            <a:r>
              <a:rPr lang="en-US" dirty="0"/>
              <a:t>Click to insert picture</a:t>
            </a:r>
            <a:br>
              <a:rPr lang="en-US" dirty="0"/>
            </a:br>
            <a:r>
              <a:rPr lang="en-US" dirty="0"/>
              <a:t>using the Insert tab</a:t>
            </a:r>
            <a:endParaRPr lang="en-GB" dirty="0"/>
          </a:p>
        </p:txBody>
      </p:sp>
      <p:sp>
        <p:nvSpPr>
          <p:cNvPr id="10" name="Rectangle 9">
            <a:extLst>
              <a:ext uri="{FF2B5EF4-FFF2-40B4-BE49-F238E27FC236}">
                <a16:creationId xmlns:a16="http://schemas.microsoft.com/office/drawing/2014/main" id="{385C741C-00D7-7DC4-DA03-49595C41C898}"/>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grpSp>
        <p:nvGrpSpPr>
          <p:cNvPr id="23" name="Group 22">
            <a:extLst>
              <a:ext uri="{FF2B5EF4-FFF2-40B4-BE49-F238E27FC236}">
                <a16:creationId xmlns:a16="http://schemas.microsoft.com/office/drawing/2014/main" id="{11E1A1B1-C19C-F1D8-2883-2E67A7D41A48}"/>
              </a:ext>
            </a:extLst>
          </p:cNvPr>
          <p:cNvGrpSpPr/>
          <p:nvPr userDrawn="1"/>
        </p:nvGrpSpPr>
        <p:grpSpPr>
          <a:xfrm>
            <a:off x="503237" y="6279121"/>
            <a:ext cx="3916362" cy="391466"/>
            <a:chOff x="503237" y="6279121"/>
            <a:chExt cx="3916362" cy="391466"/>
          </a:xfrm>
        </p:grpSpPr>
        <p:pic>
          <p:nvPicPr>
            <p:cNvPr id="24" name="Graphic 23">
              <a:extLst>
                <a:ext uri="{FF2B5EF4-FFF2-40B4-BE49-F238E27FC236}">
                  <a16:creationId xmlns:a16="http://schemas.microsoft.com/office/drawing/2014/main" id="{2E96F5E4-7DA7-41A2-FAAD-7A301B3FF0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25" name="TextBox 24">
              <a:extLst>
                <a:ext uri="{FF2B5EF4-FFF2-40B4-BE49-F238E27FC236}">
                  <a16:creationId xmlns:a16="http://schemas.microsoft.com/office/drawing/2014/main" id="{48DFF593-0956-CD83-6AC5-0CA83BA206A7}"/>
                </a:ext>
              </a:extLst>
            </p:cNvPr>
            <p:cNvSpPr txBox="1"/>
            <p:nvPr userDrawn="1"/>
          </p:nvSpPr>
          <p:spPr>
            <a:xfrm>
              <a:off x="1078913" y="6279121"/>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a:t>
              </a:r>
              <a:r>
                <a:rPr lang="ja-JP" altLang="en-US" sz="800" b="0" i="0" u="none" strike="noStrike" spc="0" baseline="0">
                  <a:solidFill>
                    <a:schemeClr val="tx1"/>
                  </a:solidFill>
                  <a:latin typeface="BIZ UDPGothic" panose="020B0400000000000000" pitchFamily="34" charset="-128"/>
                  <a:ea typeface="BIZ UDPGothic" panose="020B0400000000000000" pitchFamily="34" charset="-128"/>
                </a:rPr>
                <a:t>「楽楽販売」</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担当</a:t>
              </a:r>
            </a:p>
          </p:txBody>
        </p:sp>
        <p:sp>
          <p:nvSpPr>
            <p:cNvPr id="26" name="TextBox 25">
              <a:extLst>
                <a:ext uri="{FF2B5EF4-FFF2-40B4-BE49-F238E27FC236}">
                  <a16:creationId xmlns:a16="http://schemas.microsoft.com/office/drawing/2014/main" id="{FBE9B321-D7AE-DC0D-CB1B-0B68B7A806D8}"/>
                </a:ext>
              </a:extLst>
            </p:cNvPr>
            <p:cNvSpPr txBox="1"/>
            <p:nvPr userDrawn="1"/>
          </p:nvSpPr>
          <p:spPr>
            <a:xfrm>
              <a:off x="1078912" y="6416046"/>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27" name="TextBox 26">
              <a:extLst>
                <a:ext uri="{FF2B5EF4-FFF2-40B4-BE49-F238E27FC236}">
                  <a16:creationId xmlns:a16="http://schemas.microsoft.com/office/drawing/2014/main" id="{712F0BEE-05A9-D8DF-B6B8-A6917C10D407}"/>
                </a:ext>
              </a:extLst>
            </p:cNvPr>
            <p:cNvSpPr txBox="1"/>
            <p:nvPr userDrawn="1"/>
          </p:nvSpPr>
          <p:spPr>
            <a:xfrm>
              <a:off x="1078912" y="6559117"/>
              <a:ext cx="3340687"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rakurakuhanbai@sales.rakus.co.jp  www.rakurakuhanbai.jp</a:t>
              </a:r>
              <a:endParaRPr lang="en-GB" sz="800" spc="0" baseline="0" dirty="0">
                <a:solidFill>
                  <a:schemeClr val="tx1"/>
                </a:solidFill>
              </a:endParaRPr>
            </a:p>
          </p:txBody>
        </p:sp>
      </p:grpSp>
      <p:sp>
        <p:nvSpPr>
          <p:cNvPr id="4" name="Text Placeholder 21">
            <a:extLst>
              <a:ext uri="{FF2B5EF4-FFF2-40B4-BE49-F238E27FC236}">
                <a16:creationId xmlns:a16="http://schemas.microsoft.com/office/drawing/2014/main" id="{68448AB7-9E9C-1559-66B7-F65435673935}"/>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4AA68D61-C2A9-3E40-1D0A-45FACB0E8992}"/>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
        <p:nvSpPr>
          <p:cNvPr id="28" name="Text Placeholder 7">
            <a:extLst>
              <a:ext uri="{FF2B5EF4-FFF2-40B4-BE49-F238E27FC236}">
                <a16:creationId xmlns:a16="http://schemas.microsoft.com/office/drawing/2014/main" id="{510B7178-89D2-437A-9CD4-B5237B2E81EA}"/>
              </a:ext>
            </a:extLst>
          </p:cNvPr>
          <p:cNvSpPr>
            <a:spLocks noGrp="1"/>
          </p:cNvSpPr>
          <p:nvPr>
            <p:ph type="body" sz="quarter" idx="24" hasCustomPrompt="1"/>
          </p:nvPr>
        </p:nvSpPr>
        <p:spPr>
          <a:xfrm>
            <a:off x="4763" y="-5496"/>
            <a:ext cx="12182474" cy="6137999"/>
          </a:xfrm>
          <a:solidFill>
            <a:schemeClr val="bg1">
              <a:alpha val="74902"/>
            </a:schemeClr>
          </a:solid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5" name="Text Placeholder 7">
            <a:extLst>
              <a:ext uri="{FF2B5EF4-FFF2-40B4-BE49-F238E27FC236}">
                <a16:creationId xmlns:a16="http://schemas.microsoft.com/office/drawing/2014/main" id="{19A799F2-6D3F-91E7-6302-9F85008D703F}"/>
              </a:ext>
            </a:extLst>
          </p:cNvPr>
          <p:cNvSpPr>
            <a:spLocks noGrp="1"/>
          </p:cNvSpPr>
          <p:nvPr>
            <p:ph type="body" sz="quarter" idx="21" hasCustomPrompt="1"/>
          </p:nvPr>
        </p:nvSpPr>
        <p:spPr>
          <a:xfrm>
            <a:off x="501650" y="357864"/>
            <a:ext cx="3780000" cy="489600"/>
          </a:xfr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0" name="Text Placeholder 7">
            <a:extLst>
              <a:ext uri="{FF2B5EF4-FFF2-40B4-BE49-F238E27FC236}">
                <a16:creationId xmlns:a16="http://schemas.microsoft.com/office/drawing/2014/main" id="{1C84279B-8BD3-121C-1991-ADC69B410520}"/>
              </a:ext>
            </a:extLst>
          </p:cNvPr>
          <p:cNvSpPr>
            <a:spLocks noGrp="1"/>
          </p:cNvSpPr>
          <p:nvPr>
            <p:ph type="body" sz="quarter" idx="20" hasCustomPrompt="1"/>
          </p:nvPr>
        </p:nvSpPr>
        <p:spPr>
          <a:xfrm>
            <a:off x="6279525" y="-8662"/>
            <a:ext cx="5922000" cy="6138000"/>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2" name="Text Placeholder 12">
            <a:extLst>
              <a:ext uri="{FF2B5EF4-FFF2-40B4-BE49-F238E27FC236}">
                <a16:creationId xmlns:a16="http://schemas.microsoft.com/office/drawing/2014/main" id="{06B834B3-670B-CB4D-0910-5CFECF16B3E8}"/>
              </a:ext>
            </a:extLst>
          </p:cNvPr>
          <p:cNvSpPr>
            <a:spLocks noGrp="1"/>
          </p:cNvSpPr>
          <p:nvPr>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sp>
        <p:nvSpPr>
          <p:cNvPr id="21" name="Title 1">
            <a:extLst>
              <a:ext uri="{FF2B5EF4-FFF2-40B4-BE49-F238E27FC236}">
                <a16:creationId xmlns:a16="http://schemas.microsoft.com/office/drawing/2014/main" id="{8FD14E93-0E8B-3C5D-11F9-536941E17F91}"/>
              </a:ext>
            </a:extLst>
          </p:cNvPr>
          <p:cNvSpPr>
            <a:spLocks noGrp="1"/>
          </p:cNvSpPr>
          <p:nvPr>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Tree>
    <p:extLst>
      <p:ext uri="{BB962C8B-B14F-4D97-AF65-F5344CB8AC3E}">
        <p14:creationId xmlns:p14="http://schemas.microsoft.com/office/powerpoint/2010/main" val="301638750"/>
      </p:ext>
    </p:extLst>
  </p:cSld>
  <p:clrMapOvr>
    <a:masterClrMapping/>
  </p:clrMapOvr>
  <p:extLst>
    <p:ext uri="{DCECCB84-F9BA-43D5-87BE-67443E8EF086}">
      <p15:sldGuideLst xmlns:p15="http://schemas.microsoft.com/office/powerpoint/2012/main">
        <p15:guide id="1" orient="horz" pos="386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次１">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76B28B1-D1BF-200C-8A05-790B29FD65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4168" y="0"/>
            <a:ext cx="5041900" cy="6858000"/>
          </a:xfrm>
          <a:prstGeom prst="rect">
            <a:avLst/>
          </a:prstGeom>
        </p:spPr>
      </p:pic>
      <p:sp>
        <p:nvSpPr>
          <p:cNvPr id="2" name="Title 1">
            <a:extLst>
              <a:ext uri="{FF2B5EF4-FFF2-40B4-BE49-F238E27FC236}">
                <a16:creationId xmlns:a16="http://schemas.microsoft.com/office/drawing/2014/main" id="{7A3AAC68-24D6-5FF7-BD6E-75EA2B51B44A}"/>
              </a:ext>
            </a:extLst>
          </p:cNvPr>
          <p:cNvSpPr>
            <a:spLocks noGrp="1"/>
          </p:cNvSpPr>
          <p:nvPr>
            <p:ph type="title" hasCustomPrompt="1"/>
          </p:nvPr>
        </p:nvSpPr>
        <p:spPr>
          <a:xfrm>
            <a:off x="479424" y="380553"/>
            <a:ext cx="6480000" cy="793750"/>
          </a:xfrm>
        </p:spPr>
        <p:txBody>
          <a:bodyPr/>
          <a:lstStyle>
            <a:lvl1pPr>
              <a:defRPr>
                <a:solidFill>
                  <a:schemeClr val="tx2"/>
                </a:solidFill>
              </a:defRPr>
            </a:lvl1pPr>
          </a:lstStyle>
          <a:p>
            <a:r>
              <a:rPr lang="en-US" dirty="0" err="1"/>
              <a:t>目次</a:t>
            </a:r>
            <a:endParaRPr lang="en-GB" dirty="0"/>
          </a:p>
        </p:txBody>
      </p:sp>
      <p:sp>
        <p:nvSpPr>
          <p:cNvPr id="6" name="Slide Number Placeholder 5">
            <a:extLst>
              <a:ext uri="{FF2B5EF4-FFF2-40B4-BE49-F238E27FC236}">
                <a16:creationId xmlns:a16="http://schemas.microsoft.com/office/drawing/2014/main" id="{B3C9E476-A5D7-554D-EE38-3D6FF8F8CD43}"/>
              </a:ext>
            </a:extLst>
          </p:cNvPr>
          <p:cNvSpPr>
            <a:spLocks noGrp="1"/>
          </p:cNvSpPr>
          <p:nvPr>
            <p:ph type="sldNum" sz="quarter" idx="12"/>
          </p:nvPr>
        </p:nvSpPr>
        <p:spPr/>
        <p:txBody>
          <a:bodyPr/>
          <a:lstStyle/>
          <a:p>
            <a:fld id="{D8A28372-6A5A-4399-8FC5-CCF396CD4981}" type="slidenum">
              <a:rPr lang="en-GB" smtClean="0"/>
              <a:t>‹#›</a:t>
            </a:fld>
            <a:endParaRPr lang="en-GB"/>
          </a:p>
        </p:txBody>
      </p:sp>
      <p:sp>
        <p:nvSpPr>
          <p:cNvPr id="8" name="Text Placeholder 2">
            <a:extLst>
              <a:ext uri="{FF2B5EF4-FFF2-40B4-BE49-F238E27FC236}">
                <a16:creationId xmlns:a16="http://schemas.microsoft.com/office/drawing/2014/main" id="{DB04CD21-305B-A5B6-8981-ECE00D6D42D7}"/>
              </a:ext>
            </a:extLst>
          </p:cNvPr>
          <p:cNvSpPr>
            <a:spLocks noGrp="1"/>
          </p:cNvSpPr>
          <p:nvPr>
            <p:ph type="body" sz="quarter" idx="13" hasCustomPrompt="1"/>
          </p:nvPr>
        </p:nvSpPr>
        <p:spPr>
          <a:xfrm>
            <a:off x="479424" y="1313104"/>
            <a:ext cx="6480000" cy="4492384"/>
          </a:xfrm>
        </p:spPr>
        <p:txBody>
          <a:bodyPr tIns="0"/>
          <a:lstStyle>
            <a:lvl1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1pPr>
            <a:lvl2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2pPr>
            <a:lvl3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3pPr>
            <a:lvl4pPr marL="432000" indent="-396000">
              <a:lnSpc>
                <a:spcPct val="100000"/>
              </a:lnSpc>
              <a:spcBef>
                <a:spcPts val="0"/>
              </a:spcBef>
              <a:spcAft>
                <a:spcPts val="1600"/>
              </a:spcAft>
              <a:buClr>
                <a:schemeClr val="tx1"/>
              </a:buClr>
              <a:buFont typeface="+mj-lt"/>
              <a:buAutoNum type="arabicPeriod"/>
              <a:defRPr sz="2300" b="1">
                <a:solidFill>
                  <a:schemeClr val="tx1"/>
                </a:solidFill>
              </a:defRPr>
            </a:lvl4pPr>
            <a:lvl5pPr marL="432000" indent="-396000">
              <a:lnSpc>
                <a:spcPct val="100000"/>
              </a:lnSpc>
              <a:spcBef>
                <a:spcPts val="0"/>
              </a:spcBef>
              <a:spcAft>
                <a:spcPts val="1600"/>
              </a:spcAft>
              <a:buClr>
                <a:schemeClr val="tx1"/>
              </a:buClr>
              <a:buFont typeface="+mj-lt"/>
              <a:buAutoNum type="arabicPeriod"/>
              <a:defRPr sz="2300" b="1">
                <a:solidFill>
                  <a:schemeClr val="tx1"/>
                </a:solidFill>
              </a:defRPr>
            </a:lvl5pPr>
            <a:lvl6pPr marL="432000" indent="-396000">
              <a:lnSpc>
                <a:spcPct val="100000"/>
              </a:lnSpc>
              <a:spcBef>
                <a:spcPts val="0"/>
              </a:spcBef>
              <a:spcAft>
                <a:spcPts val="1600"/>
              </a:spcAft>
              <a:buClr>
                <a:schemeClr val="tx1"/>
              </a:buClr>
              <a:buFont typeface="+mj-lt"/>
              <a:buAutoNum type="arabicPeriod"/>
              <a:defRPr sz="2300" b="1">
                <a:solidFill>
                  <a:schemeClr val="tx1"/>
                </a:solidFill>
              </a:defRPr>
            </a:lvl6pPr>
            <a:lvl7pPr marL="432000" indent="-396000">
              <a:lnSpc>
                <a:spcPct val="100000"/>
              </a:lnSpc>
              <a:spcBef>
                <a:spcPts val="0"/>
              </a:spcBef>
              <a:spcAft>
                <a:spcPts val="1600"/>
              </a:spcAft>
              <a:buClr>
                <a:schemeClr val="tx1"/>
              </a:buClr>
              <a:buFont typeface="+mj-lt"/>
              <a:buAutoNum type="arabicPeriod"/>
              <a:defRPr sz="2300" b="1">
                <a:solidFill>
                  <a:schemeClr val="tx1"/>
                </a:solidFill>
              </a:defRPr>
            </a:lvl7pPr>
            <a:lvl8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8pPr>
            <a:lvl9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p:txBody>
      </p:sp>
    </p:spTree>
    <p:extLst>
      <p:ext uri="{BB962C8B-B14F-4D97-AF65-F5344CB8AC3E}">
        <p14:creationId xmlns:p14="http://schemas.microsoft.com/office/powerpoint/2010/main" val="57836468"/>
      </p:ext>
    </p:extLst>
  </p:cSld>
  <p:clrMapOvr>
    <a:masterClrMapping/>
  </p:clrMapOvr>
  <p:extLst>
    <p:ext uri="{DCECCB84-F9BA-43D5-87BE-67443E8EF086}">
      <p15:sldGuideLst xmlns:p15="http://schemas.microsoft.com/office/powerpoint/2012/main">
        <p15:guide id="1" orient="horz" pos="232" userDrawn="1">
          <p15:clr>
            <a:srgbClr val="A4A3A4"/>
          </p15:clr>
        </p15:guide>
        <p15:guide id="2" orient="horz" pos="822" userDrawn="1">
          <p15:clr>
            <a:srgbClr val="A4A3A4"/>
          </p15:clr>
        </p15:guide>
        <p15:guide id="4" orient="horz" pos="3657"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目次２">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AC68-24D6-5FF7-BD6E-75EA2B51B44A}"/>
              </a:ext>
            </a:extLst>
          </p:cNvPr>
          <p:cNvSpPr>
            <a:spLocks noGrp="1"/>
          </p:cNvSpPr>
          <p:nvPr>
            <p:ph type="title" hasCustomPrompt="1"/>
          </p:nvPr>
        </p:nvSpPr>
        <p:spPr>
          <a:xfrm>
            <a:off x="479425" y="380553"/>
            <a:ext cx="6411705" cy="793750"/>
          </a:xfrm>
        </p:spPr>
        <p:txBody>
          <a:bodyPr/>
          <a:lstStyle>
            <a:lvl1pPr>
              <a:defRPr/>
            </a:lvl1pPr>
          </a:lstStyle>
          <a:p>
            <a:r>
              <a:rPr lang="en-US" dirty="0" err="1"/>
              <a:t>目次</a:t>
            </a:r>
            <a:endParaRPr lang="en-GB" dirty="0"/>
          </a:p>
        </p:txBody>
      </p:sp>
      <p:sp>
        <p:nvSpPr>
          <p:cNvPr id="6" name="Slide Number Placeholder 5">
            <a:extLst>
              <a:ext uri="{FF2B5EF4-FFF2-40B4-BE49-F238E27FC236}">
                <a16:creationId xmlns:a16="http://schemas.microsoft.com/office/drawing/2014/main" id="{B3C9E476-A5D7-554D-EE38-3D6FF8F8CD43}"/>
              </a:ext>
            </a:extLst>
          </p:cNvPr>
          <p:cNvSpPr>
            <a:spLocks noGrp="1"/>
          </p:cNvSpPr>
          <p:nvPr>
            <p:ph type="sldNum" sz="quarter" idx="12"/>
          </p:nvPr>
        </p:nvSpPr>
        <p:spPr/>
        <p:txBody>
          <a:bodyPr/>
          <a:lstStyle/>
          <a:p>
            <a:fld id="{D8A28372-6A5A-4399-8FC5-CCF396CD4981}" type="slidenum">
              <a:rPr lang="en-GB" smtClean="0"/>
              <a:t>‹#›</a:t>
            </a:fld>
            <a:endParaRPr lang="en-GB"/>
          </a:p>
        </p:txBody>
      </p:sp>
      <p:sp>
        <p:nvSpPr>
          <p:cNvPr id="8" name="Text Placeholder 2">
            <a:extLst>
              <a:ext uri="{FF2B5EF4-FFF2-40B4-BE49-F238E27FC236}">
                <a16:creationId xmlns:a16="http://schemas.microsoft.com/office/drawing/2014/main" id="{DB04CD21-305B-A5B6-8981-ECE00D6D42D7}"/>
              </a:ext>
            </a:extLst>
          </p:cNvPr>
          <p:cNvSpPr>
            <a:spLocks noGrp="1"/>
          </p:cNvSpPr>
          <p:nvPr>
            <p:ph type="body" sz="quarter" idx="13" hasCustomPrompt="1"/>
          </p:nvPr>
        </p:nvSpPr>
        <p:spPr>
          <a:xfrm>
            <a:off x="479425" y="1313104"/>
            <a:ext cx="11233150" cy="4492384"/>
          </a:xfrm>
        </p:spPr>
        <p:txBody>
          <a:bodyPr tIns="0" numCol="2" spcCol="360000"/>
          <a:lstStyle>
            <a:lvl1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1pPr>
            <a:lvl2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2pPr>
            <a:lvl3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3pPr>
            <a:lvl4pPr marL="432000" indent="-396000">
              <a:lnSpc>
                <a:spcPct val="100000"/>
              </a:lnSpc>
              <a:spcBef>
                <a:spcPts val="0"/>
              </a:spcBef>
              <a:spcAft>
                <a:spcPts val="1600"/>
              </a:spcAft>
              <a:buClr>
                <a:schemeClr val="tx1"/>
              </a:buClr>
              <a:buFont typeface="+mj-lt"/>
              <a:buAutoNum type="arabicPeriod"/>
              <a:defRPr sz="2300" b="1">
                <a:solidFill>
                  <a:schemeClr val="tx1"/>
                </a:solidFill>
              </a:defRPr>
            </a:lvl4pPr>
            <a:lvl5pPr marL="432000" indent="-396000">
              <a:lnSpc>
                <a:spcPct val="100000"/>
              </a:lnSpc>
              <a:spcBef>
                <a:spcPts val="0"/>
              </a:spcBef>
              <a:spcAft>
                <a:spcPts val="1600"/>
              </a:spcAft>
              <a:buClr>
                <a:schemeClr val="tx1"/>
              </a:buClr>
              <a:buFont typeface="+mj-lt"/>
              <a:buAutoNum type="arabicPeriod"/>
              <a:defRPr sz="2300" b="1">
                <a:solidFill>
                  <a:schemeClr val="tx1"/>
                </a:solidFill>
              </a:defRPr>
            </a:lvl5pPr>
            <a:lvl6pPr marL="432000" indent="-396000">
              <a:lnSpc>
                <a:spcPct val="100000"/>
              </a:lnSpc>
              <a:spcBef>
                <a:spcPts val="0"/>
              </a:spcBef>
              <a:spcAft>
                <a:spcPts val="1600"/>
              </a:spcAft>
              <a:buClr>
                <a:schemeClr val="tx1"/>
              </a:buClr>
              <a:buFont typeface="+mj-lt"/>
              <a:buAutoNum type="arabicPeriod"/>
              <a:defRPr sz="2300" b="1">
                <a:solidFill>
                  <a:schemeClr val="tx1"/>
                </a:solidFill>
              </a:defRPr>
            </a:lvl6pPr>
            <a:lvl7pPr marL="432000" indent="-396000">
              <a:lnSpc>
                <a:spcPct val="100000"/>
              </a:lnSpc>
              <a:spcBef>
                <a:spcPts val="0"/>
              </a:spcBef>
              <a:spcAft>
                <a:spcPts val="1600"/>
              </a:spcAft>
              <a:buClr>
                <a:schemeClr val="tx1"/>
              </a:buClr>
              <a:buFont typeface="+mj-lt"/>
              <a:buAutoNum type="arabicPeriod"/>
              <a:defRPr sz="2300" b="1">
                <a:solidFill>
                  <a:schemeClr val="tx1"/>
                </a:solidFill>
              </a:defRPr>
            </a:lvl7pPr>
            <a:lvl8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8pPr>
            <a:lvl9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5"/>
            <a:r>
              <a:rPr lang="en-GB" noProof="0" dirty="0"/>
              <a:t>96</a:t>
            </a:r>
          </a:p>
          <a:p>
            <a:pPr lvl="6"/>
            <a:r>
              <a:rPr lang="en-GB" noProof="0" dirty="0"/>
              <a:t>7</a:t>
            </a:r>
          </a:p>
          <a:p>
            <a:pPr lvl="7"/>
            <a:r>
              <a:rPr lang="en-GB" noProof="0" dirty="0"/>
              <a:t>8</a:t>
            </a:r>
          </a:p>
          <a:p>
            <a:pPr lvl="8"/>
            <a:r>
              <a:rPr lang="en-GB" noProof="0" dirty="0"/>
              <a:t>9</a:t>
            </a:r>
          </a:p>
          <a:p>
            <a:pPr lvl="8"/>
            <a:endParaRPr lang="en-GB" noProof="0" dirty="0"/>
          </a:p>
        </p:txBody>
      </p:sp>
    </p:spTree>
    <p:extLst>
      <p:ext uri="{BB962C8B-B14F-4D97-AF65-F5344CB8AC3E}">
        <p14:creationId xmlns:p14="http://schemas.microsoft.com/office/powerpoint/2010/main" val="3666729550"/>
      </p:ext>
    </p:extLst>
  </p:cSld>
  <p:clrMapOvr>
    <a:masterClrMapping/>
  </p:clrMapOvr>
  <p:extLst>
    <p:ext uri="{DCECCB84-F9BA-43D5-87BE-67443E8EF086}">
      <p15:sldGuideLst xmlns:p15="http://schemas.microsoft.com/office/powerpoint/2012/main">
        <p15:guide id="1" orient="horz" pos="232" userDrawn="1">
          <p15:clr>
            <a:srgbClr val="A4A3A4"/>
          </p15:clr>
        </p15:guide>
        <p15:guide id="2" orient="horz" pos="822" userDrawn="1">
          <p15:clr>
            <a:srgbClr val="A4A3A4"/>
          </p15:clr>
        </p15:guide>
        <p15:guide id="4" orient="horz" pos="3657" userDrawn="1">
          <p15:clr>
            <a:srgbClr val="A4A3A4"/>
          </p15:clr>
        </p15:guide>
        <p15:guide id="5" pos="3727" userDrawn="1">
          <p15:clr>
            <a:srgbClr val="A4A3A4"/>
          </p15:clr>
        </p15:guide>
        <p15:guide id="6" pos="3953"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１コラム">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78854"/>
            <a:ext cx="9507855"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4" y="1376361"/>
            <a:ext cx="11233149"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3310896852"/>
      </p:ext>
    </p:extLst>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userDrawn="1">
          <p15:clr>
            <a:srgbClr val="A4A3A4"/>
          </p15:clr>
        </p15:guide>
        <p15:guide id="4" orient="horz" pos="867">
          <p15:clr>
            <a:srgbClr val="A4A3A4"/>
          </p15:clr>
        </p15:guide>
        <p15:guide id="5" orient="horz" pos="232"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２コラム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78854"/>
            <a:ext cx="9507855"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5" y="1376361"/>
            <a:ext cx="5437188"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6275387" y="1376361"/>
            <a:ext cx="5437187"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58599632"/>
      </p:ext>
    </p:extLst>
  </p:cSld>
  <p:clrMapOvr>
    <a:masterClrMapping/>
  </p:clrMapOvr>
  <p:extLst>
    <p:ext uri="{DCECCB84-F9BA-43D5-87BE-67443E8EF086}">
      <p15:sldGuideLst xmlns:p15="http://schemas.microsoft.com/office/powerpoint/2012/main">
        <p15:guide id="1" pos="3727" userDrawn="1">
          <p15:clr>
            <a:srgbClr val="A4A3A4"/>
          </p15:clr>
        </p15:guide>
        <p15:guide id="2" pos="3953" userDrawn="1">
          <p15:clr>
            <a:srgbClr val="A4A3A4"/>
          </p15:clr>
        </p15:guide>
        <p15:guide id="3" orient="horz" pos="3974" userDrawn="1">
          <p15:clr>
            <a:srgbClr val="A4A3A4"/>
          </p15:clr>
        </p15:guide>
        <p15:guide id="4" orient="horz" pos="867" userDrawn="1">
          <p15:clr>
            <a:srgbClr val="A4A3A4"/>
          </p15:clr>
        </p15:guide>
        <p15:guide id="5" orient="horz" pos="232"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２コラムb">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E7FBD22-3E4F-2213-EAAE-D9B2661AEE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4168" y="0"/>
            <a:ext cx="5041900" cy="6858000"/>
          </a:xfrm>
          <a:prstGeom prst="rect">
            <a:avLst/>
          </a:prstGeom>
        </p:spPr>
      </p:pic>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78854"/>
            <a:ext cx="9507855"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5" y="1376361"/>
            <a:ext cx="5437188"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6275387" y="1376361"/>
            <a:ext cx="5437187"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2454761218"/>
      </p:ext>
    </p:extLst>
  </p:cSld>
  <p:clrMapOvr>
    <a:masterClrMapping/>
  </p:clrMapOvr>
  <p:extLst>
    <p:ext uri="{DCECCB84-F9BA-43D5-87BE-67443E8EF086}">
      <p15:sldGuideLst xmlns:p15="http://schemas.microsoft.com/office/powerpoint/2012/main">
        <p15:guide id="1" pos="3727" userDrawn="1">
          <p15:clr>
            <a:srgbClr val="A4A3A4"/>
          </p15:clr>
        </p15:guide>
        <p15:guide id="2" pos="3953" userDrawn="1">
          <p15:clr>
            <a:srgbClr val="A4A3A4"/>
          </p15:clr>
        </p15:guide>
        <p15:guide id="3" orient="horz" pos="3974" userDrawn="1">
          <p15:clr>
            <a:srgbClr val="A4A3A4"/>
          </p15:clr>
        </p15:guide>
        <p15:guide id="4" orient="horz" pos="867" userDrawn="1">
          <p15:clr>
            <a:srgbClr val="A4A3A4"/>
          </p15:clr>
        </p15:guide>
        <p15:guide id="5" orient="horz" pos="232"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A2220-834C-31CB-AD11-EE1B9A27A65E}"/>
              </a:ext>
            </a:extLst>
          </p:cNvPr>
          <p:cNvSpPr>
            <a:spLocks noGrp="1"/>
          </p:cNvSpPr>
          <p:nvPr>
            <p:ph type="title"/>
          </p:nvPr>
        </p:nvSpPr>
        <p:spPr>
          <a:xfrm>
            <a:off x="479425" y="360000"/>
            <a:ext cx="9507855" cy="792000"/>
          </a:xfrm>
          <a:prstGeom prst="rect">
            <a:avLst/>
          </a:prstGeom>
        </p:spPr>
        <p:txBody>
          <a:bodyPr vert="horz" lIns="0" tIns="0" rIns="0" bIns="0" rtlCol="0" anchor="t" anchorCtr="0">
            <a:noAutofit/>
          </a:bodyPr>
          <a:lstStyle/>
          <a:p>
            <a:r>
              <a:rPr lang="ja-JP" altLang="en-US"/>
              <a:t>マスター タイトルの書式設定</a:t>
            </a:r>
            <a:endParaRPr lang="en-GB" dirty="0"/>
          </a:p>
        </p:txBody>
      </p:sp>
      <p:sp>
        <p:nvSpPr>
          <p:cNvPr id="3" name="Text Placeholder 2">
            <a:extLst>
              <a:ext uri="{FF2B5EF4-FFF2-40B4-BE49-F238E27FC236}">
                <a16:creationId xmlns:a16="http://schemas.microsoft.com/office/drawing/2014/main" id="{07CB69E6-F0CB-286D-29B7-96C297D88405}"/>
              </a:ext>
            </a:extLst>
          </p:cNvPr>
          <p:cNvSpPr>
            <a:spLocks noGrp="1"/>
          </p:cNvSpPr>
          <p:nvPr>
            <p:ph type="body" idx="1"/>
          </p:nvPr>
        </p:nvSpPr>
        <p:spPr>
          <a:xfrm>
            <a:off x="479425" y="1376363"/>
            <a:ext cx="11233150" cy="4800600"/>
          </a:xfrm>
          <a:prstGeom prst="rect">
            <a:avLst/>
          </a:prstGeom>
        </p:spPr>
        <p:txBody>
          <a:bodyPr vert="horz" lIns="0" tIns="0" rIns="0" bIns="0" rtlCol="0" anchor="t" anchorCtr="0">
            <a:noAutofit/>
          </a:bodyPr>
          <a:lstStyle/>
          <a:p>
            <a:pPr lvl="0"/>
            <a:r>
              <a:rPr lang="en-GB" noProof="0" dirty="0"/>
              <a:t>Level 1 (Mark the text and click TAB for next level, SHIFT+TAB to go back in levels)</a:t>
            </a:r>
          </a:p>
          <a:p>
            <a:pPr lvl="1"/>
            <a:r>
              <a:rPr lang="en-GB" noProof="0" dirty="0"/>
              <a:t>Level 2</a:t>
            </a:r>
          </a:p>
          <a:p>
            <a:pPr lvl="2"/>
            <a:r>
              <a:rPr lang="en-GB" noProof="0" dirty="0"/>
              <a:t>Level 3</a:t>
            </a:r>
          </a:p>
          <a:p>
            <a:pPr lvl="3"/>
            <a:r>
              <a:rPr lang="en-GB" noProof="0" dirty="0"/>
              <a:t>Level 4</a:t>
            </a:r>
          </a:p>
          <a:p>
            <a:pPr lvl="4"/>
            <a:r>
              <a:rPr lang="en-GB" noProof="0" dirty="0"/>
              <a:t>Level 5</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4" name="Date Placeholder 3">
            <a:extLst>
              <a:ext uri="{FF2B5EF4-FFF2-40B4-BE49-F238E27FC236}">
                <a16:creationId xmlns:a16="http://schemas.microsoft.com/office/drawing/2014/main" id="{9E6FB6F0-3FCC-01C1-6126-24C531D0A3A8}"/>
              </a:ext>
            </a:extLst>
          </p:cNvPr>
          <p:cNvSpPr>
            <a:spLocks noGrp="1"/>
          </p:cNvSpPr>
          <p:nvPr>
            <p:ph type="dt" sz="half" idx="2"/>
          </p:nvPr>
        </p:nvSpPr>
        <p:spPr>
          <a:xfrm>
            <a:off x="838200" y="706534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5F9D3BD0-38CF-D766-566B-89E011205841}"/>
              </a:ext>
            </a:extLst>
          </p:cNvPr>
          <p:cNvSpPr>
            <a:spLocks noGrp="1"/>
          </p:cNvSpPr>
          <p:nvPr>
            <p:ph type="ftr" sz="quarter" idx="3"/>
          </p:nvPr>
        </p:nvSpPr>
        <p:spPr>
          <a:xfrm>
            <a:off x="4038600" y="706534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F2C5DA-A488-6930-9335-93F1D0216D04}"/>
              </a:ext>
            </a:extLst>
          </p:cNvPr>
          <p:cNvSpPr>
            <a:spLocks noGrp="1"/>
          </p:cNvSpPr>
          <p:nvPr>
            <p:ph type="sldNum" sz="quarter" idx="4"/>
          </p:nvPr>
        </p:nvSpPr>
        <p:spPr>
          <a:xfrm>
            <a:off x="10834618" y="6510664"/>
            <a:ext cx="877957" cy="161649"/>
          </a:xfrm>
          <a:prstGeom prst="rect">
            <a:avLst/>
          </a:prstGeom>
        </p:spPr>
        <p:txBody>
          <a:bodyPr vert="horz" lIns="0" tIns="0" rIns="0" bIns="0" rtlCol="0" anchor="b" anchorCtr="0"/>
          <a:lstStyle>
            <a:lvl1pPr algn="r">
              <a:defRPr sz="700">
                <a:solidFill>
                  <a:schemeClr val="tx1"/>
                </a:solidFill>
              </a:defRPr>
            </a:lvl1pPr>
          </a:lstStyle>
          <a:p>
            <a:fld id="{D8A28372-6A5A-4399-8FC5-CCF396CD4981}" type="slidenum">
              <a:rPr lang="en-GB" smtClean="0"/>
              <a:pPr/>
              <a:t>‹#›</a:t>
            </a:fld>
            <a:endParaRPr lang="en-GB"/>
          </a:p>
        </p:txBody>
      </p:sp>
      <p:sp>
        <p:nvSpPr>
          <p:cNvPr id="7" name="Logo name">
            <a:extLst>
              <a:ext uri="{FF2B5EF4-FFF2-40B4-BE49-F238E27FC236}">
                <a16:creationId xmlns:a16="http://schemas.microsoft.com/office/drawing/2014/main" id="{122119FB-BFB9-C986-FBDE-DE8CB945732B}"/>
              </a:ext>
            </a:extLst>
          </p:cNvPr>
          <p:cNvSpPr txBox="1"/>
          <p:nvPr userDrawn="1"/>
        </p:nvSpPr>
        <p:spPr>
          <a:xfrm>
            <a:off x="503235" y="6486525"/>
            <a:ext cx="2597513" cy="185788"/>
          </a:xfrm>
          <a:prstGeom prst="rect">
            <a:avLst/>
          </a:prstGeom>
          <a:noFill/>
        </p:spPr>
        <p:txBody>
          <a:bodyPr wrap="square" lIns="0" tIns="0" rIns="0" bIns="0" rtlCol="0" anchor="b" anchorCtr="0">
            <a:noAutofit/>
          </a:bodyPr>
          <a:lstStyle/>
          <a:p>
            <a:r>
              <a:rPr lang="en-US" sz="600" dirty="0">
                <a:solidFill>
                  <a:schemeClr val="tx1"/>
                </a:solidFill>
              </a:rPr>
              <a:t>©️ RAKUS Co., Ltd. All Rights Reserved.</a:t>
            </a:r>
            <a:endParaRPr lang="en-GB" sz="600" dirty="0">
              <a:solidFill>
                <a:schemeClr val="tx1"/>
              </a:solidFill>
            </a:endParaRPr>
          </a:p>
        </p:txBody>
      </p:sp>
      <p:pic>
        <p:nvPicPr>
          <p:cNvPr id="13" name="Graphic 12">
            <a:extLst>
              <a:ext uri="{FF2B5EF4-FFF2-40B4-BE49-F238E27FC236}">
                <a16:creationId xmlns:a16="http://schemas.microsoft.com/office/drawing/2014/main" id="{2B8240C4-4C7F-6B69-ADB5-2EC0F01E4C1A}"/>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334273" y="356640"/>
            <a:ext cx="1353600" cy="421403"/>
          </a:xfrm>
          <a:prstGeom prst="rect">
            <a:avLst/>
          </a:prstGeom>
        </p:spPr>
      </p:pic>
    </p:spTree>
    <p:extLst>
      <p:ext uri="{BB962C8B-B14F-4D97-AF65-F5344CB8AC3E}">
        <p14:creationId xmlns:p14="http://schemas.microsoft.com/office/powerpoint/2010/main" val="172336277"/>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6" r:id="rId3"/>
    <p:sldLayoutId id="2147483678" r:id="rId4"/>
    <p:sldLayoutId id="2147483650" r:id="rId5"/>
    <p:sldLayoutId id="2147483663" r:id="rId6"/>
    <p:sldLayoutId id="2147483675" r:id="rId7"/>
    <p:sldLayoutId id="2147483652" r:id="rId8"/>
    <p:sldLayoutId id="2147483664" r:id="rId9"/>
    <p:sldLayoutId id="2147483665" r:id="rId10"/>
    <p:sldLayoutId id="2147483679" r:id="rId11"/>
  </p:sldLayoutIdLst>
  <p:hf hdr="0" ftr="0" dt="0"/>
  <p:txStyles>
    <p:titleStyle>
      <a:lvl1pPr algn="l" defTabSz="914400" rtl="0" eaLnBrk="1" latinLnBrk="0" hangingPunct="1">
        <a:lnSpc>
          <a:spcPct val="120000"/>
        </a:lnSpc>
        <a:spcBef>
          <a:spcPct val="0"/>
        </a:spcBef>
        <a:buNone/>
        <a:defRPr kumimoji="1" sz="2300" b="1" kern="1200">
          <a:solidFill>
            <a:schemeClr val="tx2"/>
          </a:solidFill>
          <a:latin typeface="+mj-lt"/>
          <a:ea typeface="+mj-ea"/>
          <a:cs typeface="+mj-cs"/>
        </a:defRPr>
      </a:lvl1pPr>
    </p:titleStyle>
    <p:bodyStyle>
      <a:lvl1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72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108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9144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9144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9144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9144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9144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2" userDrawn="1">
          <p15:clr>
            <a:srgbClr val="A4A3A4"/>
          </p15:clr>
        </p15:guide>
        <p15:guide id="3" pos="7378"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rakurakuhanbai-support@cs.rakus.co.jp"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hyperlink" Target="mailto:rakurakuhanbai-support@cs.rakus.co.jp"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C2E4B4-9BB3-F9BF-61CD-CB706CC30DD1}"/>
              </a:ext>
            </a:extLst>
          </p:cNvPr>
          <p:cNvSpPr>
            <a:spLocks noGrp="1"/>
          </p:cNvSpPr>
          <p:nvPr>
            <p:ph type="ctrTitle"/>
          </p:nvPr>
        </p:nvSpPr>
        <p:spPr/>
        <p:txBody>
          <a:bodyPr/>
          <a:lstStyle/>
          <a:p>
            <a:pPr>
              <a:lnSpc>
                <a:spcPct val="120000"/>
              </a:lnSpc>
            </a:pPr>
            <a:r>
              <a:rPr kumimoji="1" lang="ja-JP" altLang="en-US" dirty="0"/>
              <a:t>サクセスプラン</a:t>
            </a:r>
          </a:p>
        </p:txBody>
      </p:sp>
      <p:sp>
        <p:nvSpPr>
          <p:cNvPr id="3" name="テキスト プレースホルダー 2">
            <a:extLst>
              <a:ext uri="{FF2B5EF4-FFF2-40B4-BE49-F238E27FC236}">
                <a16:creationId xmlns:a16="http://schemas.microsoft.com/office/drawing/2014/main" id="{69B82D2E-F54C-16C9-134F-20AA36FB532F}"/>
              </a:ext>
            </a:extLst>
          </p:cNvPr>
          <p:cNvSpPr>
            <a:spLocks noGrp="1"/>
          </p:cNvSpPr>
          <p:nvPr>
            <p:ph type="body" sz="quarter" idx="23"/>
          </p:nvPr>
        </p:nvSpPr>
        <p:spPr/>
        <p:txBody>
          <a:bodyPr/>
          <a:lstStyle/>
          <a:p>
            <a:r>
              <a:rPr lang="en-US" altLang="ja-JP" dirty="0"/>
              <a:t>2025/04</a:t>
            </a:r>
            <a:endParaRPr lang="ja-JP" altLang="en-US" dirty="0"/>
          </a:p>
        </p:txBody>
      </p:sp>
    </p:spTree>
    <p:extLst>
      <p:ext uri="{BB962C8B-B14F-4D97-AF65-F5344CB8AC3E}">
        <p14:creationId xmlns:p14="http://schemas.microsoft.com/office/powerpoint/2010/main" val="595319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44082-8D36-CEBD-0C23-E6728340AA0C}"/>
            </a:ext>
          </a:extLst>
        </p:cNvPr>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3A29D836-110F-7925-6823-2947072D92B3}"/>
              </a:ext>
            </a:extLst>
          </p:cNvPr>
          <p:cNvSpPr/>
          <p:nvPr/>
        </p:nvSpPr>
        <p:spPr>
          <a:xfrm>
            <a:off x="1232933" y="3576402"/>
            <a:ext cx="10489313" cy="228470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2" name="タイトル 1">
            <a:extLst>
              <a:ext uri="{FF2B5EF4-FFF2-40B4-BE49-F238E27FC236}">
                <a16:creationId xmlns:a16="http://schemas.microsoft.com/office/drawing/2014/main" id="{C5A429C9-111E-0C9F-3F86-DCFB83496093}"/>
              </a:ext>
            </a:extLst>
          </p:cNvPr>
          <p:cNvSpPr>
            <a:spLocks noGrp="1"/>
          </p:cNvSpPr>
          <p:nvPr>
            <p:ph type="title"/>
          </p:nvPr>
        </p:nvSpPr>
        <p:spPr/>
        <p:txBody>
          <a:bodyPr/>
          <a:lstStyle/>
          <a:p>
            <a:pPr marL="0" marR="0" lvl="0" indent="0" defTabSz="914400" rtl="0" eaLnBrk="1" fontAlgn="auto" latinLnBrk="0" hangingPunct="1">
              <a:lnSpc>
                <a:spcPct val="135000"/>
              </a:lnSpc>
              <a:spcBef>
                <a:spcPts val="0"/>
              </a:spcBef>
              <a:spcAft>
                <a:spcPts val="0"/>
              </a:spcAft>
              <a:tabLst/>
              <a:defRPr/>
            </a:pPr>
            <a:r>
              <a:rPr lang="ja-JP" altLang="en-US" dirty="0"/>
              <a:t>年間</a:t>
            </a:r>
            <a:r>
              <a:rPr kumimoji="1" lang="ja-JP" altLang="en-US" dirty="0"/>
              <a:t>スケジュール（</a:t>
            </a:r>
            <a:r>
              <a:rPr lang="ja-JP" altLang="en-US" dirty="0"/>
              <a:t>お客様</a:t>
            </a:r>
            <a:r>
              <a:rPr kumimoji="1" lang="ja-JP" altLang="en-US" dirty="0"/>
              <a:t>）</a:t>
            </a:r>
            <a:b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0" name="矢印: 五方向 9">
            <a:extLst>
              <a:ext uri="{FF2B5EF4-FFF2-40B4-BE49-F238E27FC236}">
                <a16:creationId xmlns:a16="http://schemas.microsoft.com/office/drawing/2014/main" id="{E638B245-C648-BFD8-C99B-13AE523CC4E9}"/>
              </a:ext>
            </a:extLst>
          </p:cNvPr>
          <p:cNvSpPr/>
          <p:nvPr/>
        </p:nvSpPr>
        <p:spPr>
          <a:xfrm>
            <a:off x="1232934" y="2511541"/>
            <a:ext cx="2585035" cy="35922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ja-JP" altLang="en-US" sz="1300" dirty="0">
                <a:solidFill>
                  <a:schemeClr val="tx1"/>
                </a:solidFill>
              </a:rPr>
              <a:t>サポート開始１か月～３か月</a:t>
            </a:r>
          </a:p>
        </p:txBody>
      </p:sp>
      <p:sp>
        <p:nvSpPr>
          <p:cNvPr id="11" name="矢印: 五方向 10">
            <a:extLst>
              <a:ext uri="{FF2B5EF4-FFF2-40B4-BE49-F238E27FC236}">
                <a16:creationId xmlns:a16="http://schemas.microsoft.com/office/drawing/2014/main" id="{45397381-4B35-EEEF-23E9-BA4172F56025}"/>
              </a:ext>
            </a:extLst>
          </p:cNvPr>
          <p:cNvSpPr/>
          <p:nvPr/>
        </p:nvSpPr>
        <p:spPr>
          <a:xfrm>
            <a:off x="3834622" y="2511541"/>
            <a:ext cx="2376488" cy="35922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en-US" altLang="ja-JP" sz="1300" dirty="0">
                <a:solidFill>
                  <a:schemeClr val="tx1"/>
                </a:solidFill>
              </a:rPr>
              <a:t>4</a:t>
            </a:r>
            <a:r>
              <a:rPr kumimoji="1" lang="ja-JP" altLang="en-US" sz="1300" dirty="0">
                <a:solidFill>
                  <a:schemeClr val="tx1"/>
                </a:solidFill>
              </a:rPr>
              <a:t>か月～</a:t>
            </a:r>
            <a:r>
              <a:rPr kumimoji="1" lang="en-US" altLang="ja-JP" sz="1300" dirty="0">
                <a:solidFill>
                  <a:schemeClr val="tx1"/>
                </a:solidFill>
              </a:rPr>
              <a:t>5</a:t>
            </a:r>
            <a:r>
              <a:rPr kumimoji="1" lang="ja-JP" altLang="en-US" sz="1300" dirty="0">
                <a:solidFill>
                  <a:schemeClr val="tx1"/>
                </a:solidFill>
              </a:rPr>
              <a:t>か月</a:t>
            </a:r>
          </a:p>
        </p:txBody>
      </p:sp>
      <p:sp>
        <p:nvSpPr>
          <p:cNvPr id="12" name="矢印: 五方向 11">
            <a:extLst>
              <a:ext uri="{FF2B5EF4-FFF2-40B4-BE49-F238E27FC236}">
                <a16:creationId xmlns:a16="http://schemas.microsoft.com/office/drawing/2014/main" id="{C0DEAC71-159C-902E-74F2-ED86F06E1922}"/>
              </a:ext>
            </a:extLst>
          </p:cNvPr>
          <p:cNvSpPr/>
          <p:nvPr/>
        </p:nvSpPr>
        <p:spPr>
          <a:xfrm>
            <a:off x="6211110" y="2511540"/>
            <a:ext cx="2678890" cy="35922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en-US" altLang="ja-JP" sz="1300" dirty="0">
                <a:solidFill>
                  <a:schemeClr val="tx1"/>
                </a:solidFill>
              </a:rPr>
              <a:t>6</a:t>
            </a:r>
            <a:r>
              <a:rPr kumimoji="1" lang="ja-JP" altLang="en-US" sz="1300" dirty="0">
                <a:solidFill>
                  <a:schemeClr val="tx1"/>
                </a:solidFill>
              </a:rPr>
              <a:t>か月～</a:t>
            </a:r>
            <a:r>
              <a:rPr kumimoji="1" lang="en-US" altLang="ja-JP" sz="1300" dirty="0">
                <a:solidFill>
                  <a:schemeClr val="tx1"/>
                </a:solidFill>
              </a:rPr>
              <a:t>8</a:t>
            </a:r>
            <a:r>
              <a:rPr kumimoji="1" lang="ja-JP" altLang="en-US" sz="1300" dirty="0">
                <a:solidFill>
                  <a:schemeClr val="tx1"/>
                </a:solidFill>
              </a:rPr>
              <a:t>か月</a:t>
            </a:r>
          </a:p>
        </p:txBody>
      </p:sp>
      <p:sp>
        <p:nvSpPr>
          <p:cNvPr id="13" name="矢印: 五方向 12">
            <a:extLst>
              <a:ext uri="{FF2B5EF4-FFF2-40B4-BE49-F238E27FC236}">
                <a16:creationId xmlns:a16="http://schemas.microsoft.com/office/drawing/2014/main" id="{7719CEE9-3B76-1E2F-6F4F-8AA938343A88}"/>
              </a:ext>
            </a:extLst>
          </p:cNvPr>
          <p:cNvSpPr/>
          <p:nvPr/>
        </p:nvSpPr>
        <p:spPr>
          <a:xfrm>
            <a:off x="8890000" y="2511540"/>
            <a:ext cx="2832246" cy="35922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en-US" altLang="ja-JP" sz="1300" dirty="0">
                <a:solidFill>
                  <a:schemeClr val="tx1"/>
                </a:solidFill>
              </a:rPr>
              <a:t>9</a:t>
            </a:r>
            <a:r>
              <a:rPr kumimoji="1" lang="ja-JP" altLang="en-US" sz="1300" dirty="0">
                <a:solidFill>
                  <a:schemeClr val="tx1"/>
                </a:solidFill>
              </a:rPr>
              <a:t>か月～</a:t>
            </a:r>
            <a:r>
              <a:rPr kumimoji="1" lang="en-US" altLang="ja-JP" sz="1300" dirty="0">
                <a:solidFill>
                  <a:schemeClr val="tx1"/>
                </a:solidFill>
              </a:rPr>
              <a:t>12</a:t>
            </a:r>
            <a:r>
              <a:rPr kumimoji="1" lang="ja-JP" altLang="en-US" sz="1300" dirty="0">
                <a:solidFill>
                  <a:schemeClr val="tx1"/>
                </a:solidFill>
              </a:rPr>
              <a:t>か月</a:t>
            </a:r>
          </a:p>
        </p:txBody>
      </p:sp>
      <p:sp>
        <p:nvSpPr>
          <p:cNvPr id="14" name="矢印: 五方向 13">
            <a:extLst>
              <a:ext uri="{FF2B5EF4-FFF2-40B4-BE49-F238E27FC236}">
                <a16:creationId xmlns:a16="http://schemas.microsoft.com/office/drawing/2014/main" id="{91E4AC23-307E-913F-387A-0643FDFAE27F}"/>
              </a:ext>
            </a:extLst>
          </p:cNvPr>
          <p:cNvSpPr/>
          <p:nvPr/>
        </p:nvSpPr>
        <p:spPr>
          <a:xfrm>
            <a:off x="1232933" y="2981897"/>
            <a:ext cx="2585037" cy="35308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en-US" altLang="ja-JP" sz="1300" dirty="0">
                <a:solidFill>
                  <a:schemeClr val="bg1"/>
                </a:solidFill>
              </a:rPr>
              <a:t>1</a:t>
            </a:r>
            <a:r>
              <a:rPr kumimoji="1" lang="ja-JP" altLang="en-US" sz="1300" dirty="0">
                <a:solidFill>
                  <a:schemeClr val="bg1"/>
                </a:solidFill>
              </a:rPr>
              <a:t>ｓｔＳＴＥＰ範囲</a:t>
            </a:r>
          </a:p>
        </p:txBody>
      </p:sp>
      <p:sp>
        <p:nvSpPr>
          <p:cNvPr id="15" name="矢印: 五方向 14">
            <a:extLst>
              <a:ext uri="{FF2B5EF4-FFF2-40B4-BE49-F238E27FC236}">
                <a16:creationId xmlns:a16="http://schemas.microsoft.com/office/drawing/2014/main" id="{DCE3D038-992A-83A6-3961-B62B68B2D631}"/>
              </a:ext>
            </a:extLst>
          </p:cNvPr>
          <p:cNvSpPr/>
          <p:nvPr/>
        </p:nvSpPr>
        <p:spPr>
          <a:xfrm>
            <a:off x="3834622" y="2981897"/>
            <a:ext cx="2376488" cy="35308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ja-JP" altLang="en-US" sz="1300" dirty="0">
                <a:solidFill>
                  <a:schemeClr val="bg1"/>
                </a:solidFill>
              </a:rPr>
              <a:t>全体</a:t>
            </a:r>
          </a:p>
        </p:txBody>
      </p:sp>
      <p:sp>
        <p:nvSpPr>
          <p:cNvPr id="16" name="矢印: 五方向 15">
            <a:extLst>
              <a:ext uri="{FF2B5EF4-FFF2-40B4-BE49-F238E27FC236}">
                <a16:creationId xmlns:a16="http://schemas.microsoft.com/office/drawing/2014/main" id="{0750D2C6-9D5E-87E7-4612-CEB71A18B676}"/>
              </a:ext>
            </a:extLst>
          </p:cNvPr>
          <p:cNvSpPr/>
          <p:nvPr/>
        </p:nvSpPr>
        <p:spPr>
          <a:xfrm>
            <a:off x="6211110" y="2981896"/>
            <a:ext cx="5511136" cy="35308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FFFFFF"/>
                </a:solidFill>
                <a:effectLst/>
                <a:uLnTx/>
                <a:uFillTx/>
                <a:latin typeface="BIZ UDPGothic"/>
                <a:ea typeface="+mn-ea"/>
                <a:cs typeface="+mn-cs"/>
              </a:rPr>
              <a:t>運用開始後のメンテナンス・成果測定</a:t>
            </a:r>
          </a:p>
        </p:txBody>
      </p:sp>
      <p:sp>
        <p:nvSpPr>
          <p:cNvPr id="22" name="テキスト ボックス 21">
            <a:extLst>
              <a:ext uri="{FF2B5EF4-FFF2-40B4-BE49-F238E27FC236}">
                <a16:creationId xmlns:a16="http://schemas.microsoft.com/office/drawing/2014/main" id="{7A038B32-1976-63D9-CBB2-9DDEC448902D}"/>
              </a:ext>
            </a:extLst>
          </p:cNvPr>
          <p:cNvSpPr txBox="1"/>
          <p:nvPr/>
        </p:nvSpPr>
        <p:spPr>
          <a:xfrm>
            <a:off x="1178088" y="3795361"/>
            <a:ext cx="1298007" cy="496611"/>
          </a:xfrm>
          <a:prstGeom prst="rect">
            <a:avLst/>
          </a:prstGeom>
          <a:noFill/>
        </p:spPr>
        <p:txBody>
          <a:bodyPr wrap="square" lIns="0" tIns="0" rIns="0" bIns="0" rtlCol="0">
            <a:spAutoFit/>
          </a:bodyPr>
          <a:lstStyle/>
          <a:p>
            <a:pPr algn="ctr">
              <a:lnSpc>
                <a:spcPct val="135000"/>
              </a:lnSpc>
            </a:pPr>
            <a:r>
              <a:rPr kumimoji="1" lang="ja-JP" altLang="en-US" sz="1300" dirty="0">
                <a:latin typeface="BIZ UDPゴシック" panose="020B0400000000000000" pitchFamily="50" charset="-128"/>
                <a:ea typeface="BIZ UDPゴシック" panose="020B0400000000000000" pitchFamily="50" charset="-128"/>
              </a:rPr>
              <a:t>サポート開始日</a:t>
            </a:r>
            <a:endParaRPr kumimoji="1" lang="en-US" altLang="ja-JP" sz="1300" dirty="0">
              <a:latin typeface="BIZ UDPゴシック" panose="020B0400000000000000" pitchFamily="50" charset="-128"/>
              <a:ea typeface="BIZ UDPゴシック" panose="020B0400000000000000" pitchFamily="50" charset="-128"/>
            </a:endParaRPr>
          </a:p>
          <a:p>
            <a:pPr algn="ctr">
              <a:lnSpc>
                <a:spcPct val="135000"/>
              </a:lnSpc>
            </a:pPr>
            <a:r>
              <a:rPr kumimoji="1" lang="ja-JP" altLang="en-US" sz="1300" dirty="0">
                <a:latin typeface="BIZ UDPゴシック" panose="020B0400000000000000" pitchFamily="50" charset="-128"/>
                <a:ea typeface="BIZ UDPゴシック" panose="020B0400000000000000" pitchFamily="50" charset="-128"/>
              </a:rPr>
              <a:t>〇／〇</a:t>
            </a:r>
          </a:p>
        </p:txBody>
      </p:sp>
      <p:sp>
        <p:nvSpPr>
          <p:cNvPr id="25" name="テキスト ボックス 24">
            <a:extLst>
              <a:ext uri="{FF2B5EF4-FFF2-40B4-BE49-F238E27FC236}">
                <a16:creationId xmlns:a16="http://schemas.microsoft.com/office/drawing/2014/main" id="{6347CB17-3218-0FAF-A524-1F0B6494C5E6}"/>
              </a:ext>
            </a:extLst>
          </p:cNvPr>
          <p:cNvSpPr txBox="1"/>
          <p:nvPr/>
        </p:nvSpPr>
        <p:spPr>
          <a:xfrm>
            <a:off x="2748996" y="3795361"/>
            <a:ext cx="1990693" cy="496611"/>
          </a:xfrm>
          <a:prstGeom prst="rect">
            <a:avLst/>
          </a:prstGeom>
          <a:noFill/>
        </p:spPr>
        <p:txBody>
          <a:bodyPr wrap="square" lIns="0" tIns="0" rIns="0" bIns="0" rtlCol="0">
            <a:spAutoFit/>
          </a:bodyPr>
          <a:lstStyle/>
          <a:p>
            <a:pPr algn="ctr">
              <a:lnSpc>
                <a:spcPct val="135000"/>
              </a:lnSpc>
            </a:pPr>
            <a:r>
              <a:rPr kumimoji="1" lang="en-US" altLang="ja-JP" sz="1300" dirty="0">
                <a:latin typeface="BIZ UDPゴシック" panose="020B0400000000000000" pitchFamily="50" charset="-128"/>
                <a:ea typeface="BIZ UDPゴシック" panose="020B0400000000000000" pitchFamily="50" charset="-128"/>
              </a:rPr>
              <a:t>1</a:t>
            </a:r>
            <a:r>
              <a:rPr kumimoji="1" lang="ja-JP" altLang="en-US" sz="1300" dirty="0">
                <a:latin typeface="BIZ UDPゴシック" panose="020B0400000000000000" pitchFamily="50" charset="-128"/>
                <a:ea typeface="BIZ UDPゴシック" panose="020B0400000000000000" pitchFamily="50" charset="-128"/>
              </a:rPr>
              <a:t>ｓｔＳＴＥＰ運用開始</a:t>
            </a:r>
            <a:endParaRPr kumimoji="1" lang="en-US" altLang="ja-JP" sz="1300" dirty="0">
              <a:latin typeface="BIZ UDPゴシック" panose="020B0400000000000000" pitchFamily="50" charset="-128"/>
              <a:ea typeface="BIZ UDPゴシック" panose="020B0400000000000000" pitchFamily="50" charset="-128"/>
            </a:endParaRPr>
          </a:p>
          <a:p>
            <a:pPr algn="ctr">
              <a:lnSpc>
                <a:spcPct val="135000"/>
              </a:lnSpc>
            </a:pPr>
            <a:r>
              <a:rPr kumimoji="1" lang="ja-JP" altLang="en-US" sz="1300" dirty="0">
                <a:latin typeface="BIZ UDPゴシック" panose="020B0400000000000000" pitchFamily="50" charset="-128"/>
                <a:ea typeface="BIZ UDPゴシック" panose="020B0400000000000000" pitchFamily="50" charset="-128"/>
              </a:rPr>
              <a:t>〇／〇</a:t>
            </a:r>
          </a:p>
        </p:txBody>
      </p:sp>
      <p:sp>
        <p:nvSpPr>
          <p:cNvPr id="26" name="テキスト ボックス 25">
            <a:extLst>
              <a:ext uri="{FF2B5EF4-FFF2-40B4-BE49-F238E27FC236}">
                <a16:creationId xmlns:a16="http://schemas.microsoft.com/office/drawing/2014/main" id="{464C5AC1-A24A-0D36-0D7C-B1C8058424D7}"/>
              </a:ext>
            </a:extLst>
          </p:cNvPr>
          <p:cNvSpPr txBox="1"/>
          <p:nvPr/>
        </p:nvSpPr>
        <p:spPr>
          <a:xfrm>
            <a:off x="5006617" y="3795361"/>
            <a:ext cx="1990693" cy="496611"/>
          </a:xfrm>
          <a:prstGeom prst="rect">
            <a:avLst/>
          </a:prstGeom>
          <a:noFill/>
        </p:spPr>
        <p:txBody>
          <a:bodyPr wrap="square" lIns="0" tIns="0" rIns="0" bIns="0" rtlCol="0">
            <a:spAutoFit/>
          </a:bodyPr>
          <a:lstStyle/>
          <a:p>
            <a:pPr algn="ctr">
              <a:lnSpc>
                <a:spcPct val="135000"/>
              </a:lnSpc>
            </a:pPr>
            <a:r>
              <a:rPr kumimoji="1" lang="ja-JP" altLang="en-US" sz="1300" dirty="0">
                <a:latin typeface="BIZ UDPゴシック" panose="020B0400000000000000" pitchFamily="50" charset="-128"/>
                <a:ea typeface="BIZ UDPゴシック" panose="020B0400000000000000" pitchFamily="50" charset="-128"/>
              </a:rPr>
              <a:t>全体運用開始</a:t>
            </a:r>
            <a:endParaRPr kumimoji="1" lang="en-US" altLang="ja-JP" sz="1300" dirty="0">
              <a:latin typeface="BIZ UDPゴシック" panose="020B0400000000000000" pitchFamily="50" charset="-128"/>
              <a:ea typeface="BIZ UDPゴシック" panose="020B0400000000000000" pitchFamily="50" charset="-128"/>
            </a:endParaRPr>
          </a:p>
          <a:p>
            <a:pPr algn="ctr">
              <a:lnSpc>
                <a:spcPct val="135000"/>
              </a:lnSpc>
            </a:pPr>
            <a:r>
              <a:rPr kumimoji="1" lang="ja-JP" altLang="en-US" sz="1300" dirty="0">
                <a:latin typeface="BIZ UDPゴシック" panose="020B0400000000000000" pitchFamily="50" charset="-128"/>
                <a:ea typeface="BIZ UDPゴシック" panose="020B0400000000000000" pitchFamily="50" charset="-128"/>
              </a:rPr>
              <a:t>〇／〇</a:t>
            </a:r>
          </a:p>
        </p:txBody>
      </p:sp>
      <p:sp>
        <p:nvSpPr>
          <p:cNvPr id="28" name="テキスト ボックス 27">
            <a:extLst>
              <a:ext uri="{FF2B5EF4-FFF2-40B4-BE49-F238E27FC236}">
                <a16:creationId xmlns:a16="http://schemas.microsoft.com/office/drawing/2014/main" id="{46F82B25-D60D-2C75-5D1C-2162216F100C}"/>
              </a:ext>
            </a:extLst>
          </p:cNvPr>
          <p:cNvSpPr txBox="1"/>
          <p:nvPr/>
        </p:nvSpPr>
        <p:spPr>
          <a:xfrm>
            <a:off x="7653353" y="3695855"/>
            <a:ext cx="1990693" cy="766685"/>
          </a:xfrm>
          <a:prstGeom prst="rect">
            <a:avLst/>
          </a:prstGeom>
          <a:noFill/>
        </p:spPr>
        <p:txBody>
          <a:bodyPr wrap="square" lIns="0" tIns="0" rIns="0" bIns="0" rtlCol="0">
            <a:spAutoFit/>
          </a:bodyPr>
          <a:lstStyle/>
          <a:p>
            <a:pPr algn="ctr">
              <a:lnSpc>
                <a:spcPct val="135000"/>
              </a:lnSpc>
            </a:pPr>
            <a:r>
              <a:rPr kumimoji="1" lang="ja-JP" altLang="en-US" sz="1300" dirty="0">
                <a:latin typeface="BIZ UDPゴシック" panose="020B0400000000000000" pitchFamily="50" charset="-128"/>
                <a:ea typeface="BIZ UDPゴシック" panose="020B0400000000000000" pitchFamily="50" charset="-128"/>
              </a:rPr>
              <a:t>運用後のメンテナンス</a:t>
            </a:r>
            <a:endParaRPr kumimoji="1" lang="en-US" altLang="ja-JP" sz="1300" dirty="0">
              <a:latin typeface="BIZ UDPゴシック" panose="020B0400000000000000" pitchFamily="50" charset="-128"/>
              <a:ea typeface="BIZ UDPゴシック" panose="020B0400000000000000" pitchFamily="50" charset="-128"/>
            </a:endParaRPr>
          </a:p>
          <a:p>
            <a:pPr algn="ctr">
              <a:lnSpc>
                <a:spcPct val="135000"/>
              </a:lnSpc>
            </a:pPr>
            <a:r>
              <a:rPr kumimoji="1" lang="ja-JP" altLang="en-US" sz="1300" dirty="0">
                <a:latin typeface="BIZ UDPゴシック" panose="020B0400000000000000" pitchFamily="50" charset="-128"/>
                <a:ea typeface="BIZ UDPゴシック" panose="020B0400000000000000" pitchFamily="50" charset="-128"/>
              </a:rPr>
              <a:t>成果測定</a:t>
            </a:r>
            <a:endParaRPr kumimoji="1" lang="en-US" altLang="ja-JP" sz="1300" dirty="0">
              <a:latin typeface="BIZ UDPゴシック" panose="020B0400000000000000" pitchFamily="50" charset="-128"/>
              <a:ea typeface="BIZ UDPゴシック" panose="020B0400000000000000" pitchFamily="50" charset="-128"/>
            </a:endParaRPr>
          </a:p>
          <a:p>
            <a:pPr algn="ctr">
              <a:lnSpc>
                <a:spcPct val="135000"/>
              </a:lnSpc>
            </a:pPr>
            <a:r>
              <a:rPr kumimoji="1" lang="ja-JP" altLang="en-US" sz="1300" dirty="0">
                <a:latin typeface="BIZ UDPゴシック" panose="020B0400000000000000" pitchFamily="50" charset="-128"/>
                <a:ea typeface="BIZ UDPゴシック" panose="020B0400000000000000" pitchFamily="50" charset="-128"/>
              </a:rPr>
              <a:t>〇／〇</a:t>
            </a:r>
          </a:p>
        </p:txBody>
      </p:sp>
      <p:sp>
        <p:nvSpPr>
          <p:cNvPr id="32" name="テキスト ボックス 31">
            <a:extLst>
              <a:ext uri="{FF2B5EF4-FFF2-40B4-BE49-F238E27FC236}">
                <a16:creationId xmlns:a16="http://schemas.microsoft.com/office/drawing/2014/main" id="{55E3C1A5-FE6E-6D53-D6A0-CD385D892EB9}"/>
              </a:ext>
            </a:extLst>
          </p:cNvPr>
          <p:cNvSpPr txBox="1"/>
          <p:nvPr/>
        </p:nvSpPr>
        <p:spPr>
          <a:xfrm>
            <a:off x="479425" y="1393748"/>
            <a:ext cx="9912350" cy="766685"/>
          </a:xfrm>
          <a:prstGeom prst="rect">
            <a:avLst/>
          </a:prstGeom>
          <a:noFill/>
        </p:spPr>
        <p:txBody>
          <a:bodyPr wrap="square" lIns="0" tIns="0" rIns="0" bIns="0" rtlCol="0">
            <a:spAutoFit/>
          </a:bodyPr>
          <a:lstStyle/>
          <a:p>
            <a:pPr algn="l">
              <a:lnSpc>
                <a:spcPct val="135000"/>
              </a:lnSpc>
            </a:pPr>
            <a:r>
              <a:rPr kumimoji="1" lang="zh-TW" altLang="en-US" sz="1300" dirty="0"/>
              <a:t>「楽楽販売」</a:t>
            </a:r>
            <a:r>
              <a:rPr kumimoji="1" lang="ja-JP" altLang="en-US" sz="1300" dirty="0"/>
              <a:t>の構築作業を進め、運用開始をしてご利用を継続して、</a:t>
            </a:r>
            <a:endParaRPr kumimoji="1" lang="en-US" altLang="ja-JP" sz="1300" dirty="0"/>
          </a:p>
          <a:p>
            <a:pPr algn="l">
              <a:lnSpc>
                <a:spcPct val="135000"/>
              </a:lnSpc>
            </a:pPr>
            <a:r>
              <a:rPr kumimoji="1" lang="ja-JP" altLang="en-US" sz="1300" dirty="0"/>
              <a:t>貴社でしっかりと成果実感ができるまでのスケジュールを計画しましょう。</a:t>
            </a:r>
            <a:endParaRPr kumimoji="1" lang="en-US" altLang="ja-JP" sz="1300" dirty="0"/>
          </a:p>
          <a:p>
            <a:pPr algn="l">
              <a:lnSpc>
                <a:spcPct val="135000"/>
              </a:lnSpc>
            </a:pPr>
            <a:r>
              <a:rPr kumimoji="1" lang="ja-JP" altLang="en-US" sz="1300" dirty="0"/>
              <a:t>（</a:t>
            </a:r>
            <a:r>
              <a:rPr kumimoji="1" lang="en-US" altLang="ja-JP" sz="1300" dirty="0"/>
              <a:t>1</a:t>
            </a:r>
            <a:r>
              <a:rPr kumimoji="1" lang="ja-JP" altLang="en-US" sz="1300" dirty="0"/>
              <a:t>ｓｔ</a:t>
            </a:r>
            <a:r>
              <a:rPr kumimoji="1" lang="en-US" altLang="ja-JP" sz="1300" dirty="0"/>
              <a:t>STEP</a:t>
            </a:r>
            <a:r>
              <a:rPr kumimoji="1" lang="ja-JP" altLang="en-US" sz="1300" dirty="0"/>
              <a:t>と全体運用の間でさらに</a:t>
            </a:r>
            <a:r>
              <a:rPr kumimoji="1" lang="en-US" altLang="ja-JP" sz="1300" dirty="0"/>
              <a:t>2nd</a:t>
            </a:r>
            <a:r>
              <a:rPr kumimoji="1" lang="ja-JP" altLang="en-US" sz="1300" dirty="0"/>
              <a:t>・３ｒｄ</a:t>
            </a:r>
            <a:r>
              <a:rPr kumimoji="1" lang="en-US" altLang="ja-JP" sz="1300" dirty="0"/>
              <a:t>…</a:t>
            </a:r>
            <a:r>
              <a:rPr kumimoji="1" lang="ja-JP" altLang="en-US" sz="1300" dirty="0"/>
              <a:t>とフェーズを区切る場合はそちらもご記載ください。）</a:t>
            </a:r>
            <a:endParaRPr kumimoji="1" lang="en-US" altLang="ja-JP" sz="1300" dirty="0"/>
          </a:p>
        </p:txBody>
      </p:sp>
      <p:sp>
        <p:nvSpPr>
          <p:cNvPr id="33" name="テキスト ボックス 32">
            <a:extLst>
              <a:ext uri="{FF2B5EF4-FFF2-40B4-BE49-F238E27FC236}">
                <a16:creationId xmlns:a16="http://schemas.microsoft.com/office/drawing/2014/main" id="{D5A1BD99-8D0D-BC89-B50C-C11C1E466A72}"/>
              </a:ext>
            </a:extLst>
          </p:cNvPr>
          <p:cNvSpPr txBox="1"/>
          <p:nvPr/>
        </p:nvSpPr>
        <p:spPr>
          <a:xfrm>
            <a:off x="479299" y="2580281"/>
            <a:ext cx="753634" cy="226537"/>
          </a:xfrm>
          <a:prstGeom prst="rect">
            <a:avLst/>
          </a:prstGeom>
          <a:noFill/>
        </p:spPr>
        <p:txBody>
          <a:bodyPr wrap="square" lIns="0" tIns="0" rIns="0" bIns="0" rtlCol="0">
            <a:spAutoFit/>
          </a:bodyPr>
          <a:lstStyle/>
          <a:p>
            <a:pPr algn="ctr">
              <a:lnSpc>
                <a:spcPct val="135000"/>
              </a:lnSpc>
            </a:pPr>
            <a:r>
              <a:rPr kumimoji="1" lang="ja-JP" altLang="en-US" sz="1300" dirty="0">
                <a:latin typeface="BIZ UDPゴシック" panose="020B0400000000000000" pitchFamily="50" charset="-128"/>
                <a:ea typeface="BIZ UDPゴシック" panose="020B0400000000000000" pitchFamily="50" charset="-128"/>
              </a:rPr>
              <a:t>目安期間</a:t>
            </a:r>
          </a:p>
        </p:txBody>
      </p:sp>
      <p:sp>
        <p:nvSpPr>
          <p:cNvPr id="34" name="テキスト ボックス 33">
            <a:extLst>
              <a:ext uri="{FF2B5EF4-FFF2-40B4-BE49-F238E27FC236}">
                <a16:creationId xmlns:a16="http://schemas.microsoft.com/office/drawing/2014/main" id="{46AA1032-5DDD-4D0D-8C59-83BF451BB82A}"/>
              </a:ext>
            </a:extLst>
          </p:cNvPr>
          <p:cNvSpPr txBox="1"/>
          <p:nvPr/>
        </p:nvSpPr>
        <p:spPr>
          <a:xfrm>
            <a:off x="479425" y="3024068"/>
            <a:ext cx="743963" cy="226537"/>
          </a:xfrm>
          <a:prstGeom prst="rect">
            <a:avLst/>
          </a:prstGeom>
          <a:noFill/>
        </p:spPr>
        <p:txBody>
          <a:bodyPr wrap="square" lIns="0" tIns="0" rIns="0" bIns="0" rtlCol="0">
            <a:spAutoFit/>
          </a:bodyPr>
          <a:lstStyle/>
          <a:p>
            <a:pPr algn="ctr">
              <a:lnSpc>
                <a:spcPct val="135000"/>
              </a:lnSpc>
            </a:pPr>
            <a:r>
              <a:rPr kumimoji="1" lang="ja-JP" altLang="en-US" sz="1300" dirty="0">
                <a:latin typeface="BIZ UDPゴシック" panose="020B0400000000000000" pitchFamily="50" charset="-128"/>
                <a:ea typeface="BIZ UDPゴシック" panose="020B0400000000000000" pitchFamily="50" charset="-128"/>
              </a:rPr>
              <a:t>対応内容</a:t>
            </a:r>
          </a:p>
        </p:txBody>
      </p:sp>
      <p:sp>
        <p:nvSpPr>
          <p:cNvPr id="35" name="テキスト ボックス 34">
            <a:extLst>
              <a:ext uri="{FF2B5EF4-FFF2-40B4-BE49-F238E27FC236}">
                <a16:creationId xmlns:a16="http://schemas.microsoft.com/office/drawing/2014/main" id="{B48E377A-30F3-E1E9-75A4-AE5066EB0DD0}"/>
              </a:ext>
            </a:extLst>
          </p:cNvPr>
          <p:cNvSpPr txBox="1"/>
          <p:nvPr/>
        </p:nvSpPr>
        <p:spPr>
          <a:xfrm>
            <a:off x="734096" y="3607396"/>
            <a:ext cx="270074" cy="1947240"/>
          </a:xfrm>
          <a:prstGeom prst="rect">
            <a:avLst/>
          </a:prstGeom>
          <a:noFill/>
        </p:spPr>
        <p:txBody>
          <a:bodyPr vert="eaVert" wrap="square" lIns="0" tIns="0" rIns="0" bIns="0" rtlCol="0">
            <a:spAutoFit/>
          </a:bodyPr>
          <a:lstStyle/>
          <a:p>
            <a:pPr algn="ctr">
              <a:lnSpc>
                <a:spcPct val="135000"/>
              </a:lnSpc>
            </a:pPr>
            <a:r>
              <a:rPr kumimoji="1" lang="ja-JP" altLang="en-US" sz="1300" dirty="0">
                <a:latin typeface="BIZ UDPゴシック" panose="020B0400000000000000" pitchFamily="50" charset="-128"/>
                <a:ea typeface="BIZ UDPゴシック" panose="020B0400000000000000" pitchFamily="50" charset="-128"/>
              </a:rPr>
              <a:t>ポイントとなる日程</a:t>
            </a:r>
          </a:p>
        </p:txBody>
      </p:sp>
      <p:sp>
        <p:nvSpPr>
          <p:cNvPr id="17" name="テキスト ボックス 16">
            <a:extLst>
              <a:ext uri="{FF2B5EF4-FFF2-40B4-BE49-F238E27FC236}">
                <a16:creationId xmlns:a16="http://schemas.microsoft.com/office/drawing/2014/main" id="{89E5C91D-9F6F-621B-9C6A-EB6E9F242B52}"/>
              </a:ext>
            </a:extLst>
          </p:cNvPr>
          <p:cNvSpPr txBox="1"/>
          <p:nvPr/>
        </p:nvSpPr>
        <p:spPr>
          <a:xfrm>
            <a:off x="3501231" y="4474431"/>
            <a:ext cx="1990693" cy="496611"/>
          </a:xfrm>
          <a:prstGeom prst="rect">
            <a:avLst/>
          </a:prstGeom>
          <a:noFill/>
        </p:spPr>
        <p:txBody>
          <a:bodyPr wrap="square" lIns="0" tIns="0" rIns="0" bIns="0" rtlCol="0">
            <a:spAutoFit/>
          </a:bodyPr>
          <a:lstStyle/>
          <a:p>
            <a:pPr algn="ctr">
              <a:lnSpc>
                <a:spcPct val="135000"/>
              </a:lnSpc>
            </a:pPr>
            <a:r>
              <a:rPr kumimoji="1" lang="en-US" altLang="ja-JP" sz="1300" dirty="0">
                <a:latin typeface="BIZ UDPゴシック" panose="020B0400000000000000" pitchFamily="50" charset="-128"/>
                <a:ea typeface="BIZ UDPゴシック" panose="020B0400000000000000" pitchFamily="50" charset="-128"/>
              </a:rPr>
              <a:t>2nd</a:t>
            </a:r>
            <a:r>
              <a:rPr kumimoji="1" lang="ja-JP" altLang="en-US" sz="1300" dirty="0">
                <a:latin typeface="BIZ UDPゴシック" panose="020B0400000000000000" pitchFamily="50" charset="-128"/>
                <a:ea typeface="BIZ UDPゴシック" panose="020B0400000000000000" pitchFamily="50" charset="-128"/>
              </a:rPr>
              <a:t>ＳＴＥＰ運用開始</a:t>
            </a:r>
            <a:endParaRPr kumimoji="1" lang="en-US" altLang="ja-JP" sz="1300" dirty="0">
              <a:latin typeface="BIZ UDPゴシック" panose="020B0400000000000000" pitchFamily="50" charset="-128"/>
              <a:ea typeface="BIZ UDPゴシック" panose="020B0400000000000000" pitchFamily="50" charset="-128"/>
            </a:endParaRPr>
          </a:p>
          <a:p>
            <a:pPr algn="ctr">
              <a:lnSpc>
                <a:spcPct val="135000"/>
              </a:lnSpc>
            </a:pPr>
            <a:r>
              <a:rPr kumimoji="1" lang="ja-JP" altLang="en-US" sz="1300" dirty="0">
                <a:latin typeface="BIZ UDPゴシック" panose="020B0400000000000000" pitchFamily="50" charset="-128"/>
                <a:ea typeface="BIZ UDPゴシック" panose="020B0400000000000000" pitchFamily="50" charset="-128"/>
              </a:rPr>
              <a:t>〇／〇</a:t>
            </a:r>
          </a:p>
        </p:txBody>
      </p:sp>
      <p:sp>
        <p:nvSpPr>
          <p:cNvPr id="18" name="テキスト ボックス 17">
            <a:extLst>
              <a:ext uri="{FF2B5EF4-FFF2-40B4-BE49-F238E27FC236}">
                <a16:creationId xmlns:a16="http://schemas.microsoft.com/office/drawing/2014/main" id="{7F8783F5-9F6D-6D7C-C7AE-D5493FC1665A}"/>
              </a:ext>
            </a:extLst>
          </p:cNvPr>
          <p:cNvSpPr txBox="1"/>
          <p:nvPr/>
        </p:nvSpPr>
        <p:spPr>
          <a:xfrm>
            <a:off x="3995981" y="5153501"/>
            <a:ext cx="1990693" cy="496611"/>
          </a:xfrm>
          <a:prstGeom prst="rect">
            <a:avLst/>
          </a:prstGeom>
          <a:noFill/>
        </p:spPr>
        <p:txBody>
          <a:bodyPr wrap="square" lIns="0" tIns="0" rIns="0" bIns="0" rtlCol="0">
            <a:spAutoFit/>
          </a:bodyPr>
          <a:lstStyle/>
          <a:p>
            <a:pPr algn="ctr">
              <a:lnSpc>
                <a:spcPct val="135000"/>
              </a:lnSpc>
            </a:pPr>
            <a:r>
              <a:rPr kumimoji="1" lang="ja-JP" altLang="en-US" sz="1300" dirty="0">
                <a:latin typeface="BIZ UDPゴシック" panose="020B0400000000000000" pitchFamily="50" charset="-128"/>
                <a:ea typeface="BIZ UDPゴシック" panose="020B0400000000000000" pitchFamily="50" charset="-128"/>
              </a:rPr>
              <a:t>３ｒｄＳＴＥＰ運用開始</a:t>
            </a:r>
            <a:endParaRPr kumimoji="1" lang="en-US" altLang="ja-JP" sz="1300" dirty="0">
              <a:latin typeface="BIZ UDPゴシック" panose="020B0400000000000000" pitchFamily="50" charset="-128"/>
              <a:ea typeface="BIZ UDPゴシック" panose="020B0400000000000000" pitchFamily="50" charset="-128"/>
            </a:endParaRPr>
          </a:p>
          <a:p>
            <a:pPr algn="ctr">
              <a:lnSpc>
                <a:spcPct val="135000"/>
              </a:lnSpc>
            </a:pPr>
            <a:r>
              <a:rPr kumimoji="1" lang="ja-JP" altLang="en-US" sz="1300" dirty="0">
                <a:latin typeface="BIZ UDPゴシック" panose="020B0400000000000000" pitchFamily="50" charset="-128"/>
                <a:ea typeface="BIZ UDPゴシック" panose="020B0400000000000000" pitchFamily="50" charset="-128"/>
              </a:rPr>
              <a:t>〇／〇</a:t>
            </a:r>
          </a:p>
        </p:txBody>
      </p:sp>
      <p:sp>
        <p:nvSpPr>
          <p:cNvPr id="3" name="スライド番号プレースホルダー 2">
            <a:extLst>
              <a:ext uri="{FF2B5EF4-FFF2-40B4-BE49-F238E27FC236}">
                <a16:creationId xmlns:a16="http://schemas.microsoft.com/office/drawing/2014/main" id="{7B5F4CDC-9635-BBB6-2D61-868B74BAFB05}"/>
              </a:ext>
            </a:extLst>
          </p:cNvPr>
          <p:cNvSpPr>
            <a:spLocks noGrp="1"/>
          </p:cNvSpPr>
          <p:nvPr>
            <p:ph type="sldNum" sz="quarter" idx="12"/>
          </p:nvPr>
        </p:nvSpPr>
        <p:spPr/>
        <p:txBody>
          <a:bodyPr/>
          <a:lstStyle/>
          <a:p>
            <a:fld id="{D8A28372-6A5A-4399-8FC5-CCF396CD4981}" type="slidenum">
              <a:rPr lang="en-GB" smtClean="0"/>
              <a:t>10</a:t>
            </a:fld>
            <a:endParaRPr lang="en-GB"/>
          </a:p>
        </p:txBody>
      </p:sp>
    </p:spTree>
    <p:extLst>
      <p:ext uri="{BB962C8B-B14F-4D97-AF65-F5344CB8AC3E}">
        <p14:creationId xmlns:p14="http://schemas.microsoft.com/office/powerpoint/2010/main" val="245990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1F6C0A-FCEA-184C-FD9D-2EB6CF1D7DF6}"/>
              </a:ext>
            </a:extLst>
          </p:cNvPr>
          <p:cNvSpPr>
            <a:spLocks noGrp="1"/>
          </p:cNvSpPr>
          <p:nvPr>
            <p:ph type="title"/>
          </p:nvPr>
        </p:nvSpPr>
        <p:spPr/>
        <p:txBody>
          <a:bodyPr/>
          <a:lstStyle/>
          <a:p>
            <a:r>
              <a:rPr kumimoji="1" lang="ja-JP" altLang="en-US" dirty="0"/>
              <a:t>社内協力が必要な事項</a:t>
            </a:r>
          </a:p>
        </p:txBody>
      </p:sp>
      <p:graphicFrame>
        <p:nvGraphicFramePr>
          <p:cNvPr id="4" name="コンテンツ プレースホルダー 3">
            <a:extLst>
              <a:ext uri="{FF2B5EF4-FFF2-40B4-BE49-F238E27FC236}">
                <a16:creationId xmlns:a16="http://schemas.microsoft.com/office/drawing/2014/main" id="{24128153-FEC0-D786-BFD6-AFB3D1ACD38A}"/>
              </a:ext>
            </a:extLst>
          </p:cNvPr>
          <p:cNvGraphicFramePr>
            <a:graphicFrameLocks noGrp="1"/>
          </p:cNvGraphicFramePr>
          <p:nvPr>
            <p:ph sz="half" idx="1"/>
          </p:nvPr>
        </p:nvGraphicFramePr>
        <p:xfrm>
          <a:off x="479423" y="2099412"/>
          <a:ext cx="11233150" cy="1924437"/>
        </p:xfrm>
        <a:graphic>
          <a:graphicData uri="http://schemas.openxmlformats.org/drawingml/2006/table">
            <a:tbl>
              <a:tblPr>
                <a:tableStyleId>{5C22544A-7EE6-4342-B048-85BDC9FD1C3A}</a:tableStyleId>
              </a:tblPr>
              <a:tblGrid>
                <a:gridCol w="324808">
                  <a:extLst>
                    <a:ext uri="{9D8B030D-6E8A-4147-A177-3AD203B41FA5}">
                      <a16:colId xmlns:a16="http://schemas.microsoft.com/office/drawing/2014/main" val="319487835"/>
                    </a:ext>
                  </a:extLst>
                </a:gridCol>
                <a:gridCol w="1554932">
                  <a:extLst>
                    <a:ext uri="{9D8B030D-6E8A-4147-A177-3AD203B41FA5}">
                      <a16:colId xmlns:a16="http://schemas.microsoft.com/office/drawing/2014/main" val="2671359838"/>
                    </a:ext>
                  </a:extLst>
                </a:gridCol>
                <a:gridCol w="9353410">
                  <a:extLst>
                    <a:ext uri="{9D8B030D-6E8A-4147-A177-3AD203B41FA5}">
                      <a16:colId xmlns:a16="http://schemas.microsoft.com/office/drawing/2014/main" val="4118561114"/>
                    </a:ext>
                  </a:extLst>
                </a:gridCol>
              </a:tblGrid>
              <a:tr h="933572">
                <a:tc rowSpan="2">
                  <a:txBody>
                    <a:bodyPr/>
                    <a:lstStyle/>
                    <a:p>
                      <a:pPr algn="ctr" fontAlgn="ctr"/>
                      <a:r>
                        <a:rPr lang="ja-JP" altLang="en-US" sz="1200" b="0" u="none" strike="noStrike" dirty="0">
                          <a:solidFill>
                            <a:schemeClr val="bg1"/>
                          </a:solidFill>
                          <a:effectLst/>
                          <a:latin typeface="+mn-lt"/>
                        </a:rPr>
                        <a:t>データ移行</a:t>
                      </a:r>
                      <a:endParaRPr lang="ja-JP" altLang="en-US" sz="1200" b="0" i="0" u="none" strike="noStrike" dirty="0">
                        <a:solidFill>
                          <a:schemeClr val="bg1"/>
                        </a:solidFill>
                        <a:effectLst/>
                        <a:latin typeface="+mn-lt"/>
                        <a:ea typeface="BIZ UDPゴシック" panose="020B0400000000000000" pitchFamily="50" charset="-128"/>
                      </a:endParaRPr>
                    </a:p>
                  </a:txBody>
                  <a:tcPr marL="9431" marR="9431" marT="9431" marB="0" vert="eaVert"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ctr" fontAlgn="ctr"/>
                      <a:r>
                        <a:rPr lang="ja-JP" altLang="en-US" sz="1200" b="0" u="none" strike="noStrike" dirty="0">
                          <a:solidFill>
                            <a:schemeClr val="bg1"/>
                          </a:solidFill>
                          <a:effectLst/>
                          <a:latin typeface="+mn-lt"/>
                        </a:rPr>
                        <a:t>マスタデータの種類と</a:t>
                      </a:r>
                      <a:endParaRPr lang="en-US" altLang="ja-JP" sz="1200" b="0" u="none" strike="noStrike" dirty="0">
                        <a:solidFill>
                          <a:schemeClr val="bg1"/>
                        </a:solidFill>
                        <a:effectLst/>
                        <a:latin typeface="+mn-lt"/>
                      </a:endParaRPr>
                    </a:p>
                    <a:p>
                      <a:pPr algn="ctr" fontAlgn="ctr"/>
                      <a:r>
                        <a:rPr lang="ja-JP" altLang="en-US" sz="1200" b="0" i="0" u="none" strike="noStrike" dirty="0">
                          <a:solidFill>
                            <a:schemeClr val="bg1"/>
                          </a:solidFill>
                          <a:effectLst/>
                          <a:latin typeface="+mn-lt"/>
                          <a:ea typeface="BIZ UDPゴシック" panose="020B0400000000000000" pitchFamily="50" charset="-128"/>
                        </a:rPr>
                        <a:t>必要準備</a:t>
                      </a:r>
                    </a:p>
                  </a:txBody>
                  <a:tcPr marL="9431" marR="9431" marT="9431"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l" fontAlgn="ctr"/>
                      <a:r>
                        <a:rPr lang="ja-JP" altLang="en-US" sz="1000" u="none" strike="noStrike" dirty="0">
                          <a:effectLst/>
                        </a:rPr>
                        <a:t>　</a:t>
                      </a:r>
                      <a:endParaRPr lang="ja-JP" altLang="en-US" sz="10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9431" marR="9431" marT="9431"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2240976382"/>
                  </a:ext>
                </a:extLst>
              </a:tr>
              <a:tr h="990865">
                <a:tc vMerge="1">
                  <a:txBody>
                    <a:bodyPr/>
                    <a:lstStyle/>
                    <a:p>
                      <a:endParaRPr kumimoji="1" lang="ja-JP" altLang="en-US"/>
                    </a:p>
                  </a:txBody>
                  <a:tcPr/>
                </a:tc>
                <a:tc>
                  <a:txBody>
                    <a:bodyPr/>
                    <a:lstStyle/>
                    <a:p>
                      <a:pPr algn="ctr" fontAlgn="ctr"/>
                      <a:r>
                        <a:rPr lang="ja-JP" altLang="en-US" sz="1200" b="0" u="none" strike="noStrike" dirty="0">
                          <a:solidFill>
                            <a:schemeClr val="bg1"/>
                          </a:solidFill>
                          <a:effectLst/>
                          <a:latin typeface="+mn-lt"/>
                        </a:rPr>
                        <a:t>業務データの種類と</a:t>
                      </a:r>
                      <a:endParaRPr lang="en-US" altLang="ja-JP" sz="1200" b="0" u="none" strike="noStrike" dirty="0">
                        <a:solidFill>
                          <a:schemeClr val="bg1"/>
                        </a:solidFill>
                        <a:effectLst/>
                        <a:latin typeface="+mn-lt"/>
                      </a:endParaRPr>
                    </a:p>
                    <a:p>
                      <a:pPr algn="ctr" fontAlgn="ctr"/>
                      <a:r>
                        <a:rPr lang="ja-JP" altLang="en-US" sz="1200" b="0" i="0" u="none" strike="noStrike" dirty="0">
                          <a:solidFill>
                            <a:schemeClr val="bg1"/>
                          </a:solidFill>
                          <a:effectLst/>
                          <a:latin typeface="+mn-lt"/>
                          <a:ea typeface="BIZ UDPゴシック" panose="020B0400000000000000" pitchFamily="50" charset="-128"/>
                        </a:rPr>
                        <a:t>必要準備</a:t>
                      </a:r>
                    </a:p>
                  </a:txBody>
                  <a:tcPr marL="9431" marR="9431" marT="9431"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a:txBody>
                    <a:bodyPr/>
                    <a:lstStyle/>
                    <a:p>
                      <a:pPr algn="l" fontAlgn="ctr"/>
                      <a:r>
                        <a:rPr lang="ja-JP" altLang="en-US" sz="1000" u="none" strike="noStrike" dirty="0">
                          <a:effectLst/>
                        </a:rPr>
                        <a:t>　</a:t>
                      </a:r>
                      <a:endParaRPr lang="ja-JP" altLang="en-US" sz="10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9431" marR="9431" marT="9431"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1437487661"/>
                  </a:ext>
                </a:extLst>
              </a:tr>
            </a:tbl>
          </a:graphicData>
        </a:graphic>
      </p:graphicFrame>
      <p:sp>
        <p:nvSpPr>
          <p:cNvPr id="3" name="テキスト ボックス 2">
            <a:extLst>
              <a:ext uri="{FF2B5EF4-FFF2-40B4-BE49-F238E27FC236}">
                <a16:creationId xmlns:a16="http://schemas.microsoft.com/office/drawing/2014/main" id="{675B0DB4-7F13-54BF-F309-16CB556CA357}"/>
              </a:ext>
            </a:extLst>
          </p:cNvPr>
          <p:cNvSpPr txBox="1"/>
          <p:nvPr/>
        </p:nvSpPr>
        <p:spPr>
          <a:xfrm>
            <a:off x="479425" y="1791407"/>
            <a:ext cx="5700311" cy="226537"/>
          </a:xfrm>
          <a:prstGeom prst="rect">
            <a:avLst/>
          </a:prstGeom>
          <a:noFill/>
        </p:spPr>
        <p:txBody>
          <a:bodyPr wrap="square" lIns="0" tIns="0" rIns="0" bIns="0" rtlCol="0">
            <a:spAutoFit/>
          </a:bodyPr>
          <a:lstStyle/>
          <a:p>
            <a:pPr algn="l">
              <a:lnSpc>
                <a:spcPct val="135000"/>
              </a:lnSpc>
            </a:pPr>
            <a:r>
              <a:rPr kumimoji="1" lang="ja-JP" altLang="en-US" sz="1300" dirty="0"/>
              <a:t>■データ準備の段取り</a:t>
            </a:r>
            <a:endParaRPr kumimoji="1" lang="en-US" altLang="ja-JP" sz="1300" dirty="0"/>
          </a:p>
        </p:txBody>
      </p:sp>
      <p:sp>
        <p:nvSpPr>
          <p:cNvPr id="5" name="テキスト ボックス 4">
            <a:extLst>
              <a:ext uri="{FF2B5EF4-FFF2-40B4-BE49-F238E27FC236}">
                <a16:creationId xmlns:a16="http://schemas.microsoft.com/office/drawing/2014/main" id="{1D89B74A-3849-85D9-8AEB-7290F90083DC}"/>
              </a:ext>
            </a:extLst>
          </p:cNvPr>
          <p:cNvSpPr txBox="1"/>
          <p:nvPr/>
        </p:nvSpPr>
        <p:spPr>
          <a:xfrm>
            <a:off x="479425" y="4153989"/>
            <a:ext cx="5298378" cy="226537"/>
          </a:xfrm>
          <a:prstGeom prst="rect">
            <a:avLst/>
          </a:prstGeom>
          <a:noFill/>
        </p:spPr>
        <p:txBody>
          <a:bodyPr wrap="square" lIns="0" tIns="0" rIns="0" bIns="0" rtlCol="0">
            <a:spAutoFit/>
          </a:bodyPr>
          <a:lstStyle/>
          <a:p>
            <a:pPr algn="l">
              <a:lnSpc>
                <a:spcPct val="135000"/>
              </a:lnSpc>
            </a:pPr>
            <a:r>
              <a:rPr kumimoji="1" lang="ja-JP" altLang="en-US" sz="1300" dirty="0"/>
              <a:t>■現場確認の段取り</a:t>
            </a:r>
            <a:endParaRPr kumimoji="1" lang="en-US" altLang="ja-JP" sz="1300" dirty="0"/>
          </a:p>
        </p:txBody>
      </p:sp>
      <p:sp>
        <p:nvSpPr>
          <p:cNvPr id="6" name="矢印: 五方向 5">
            <a:extLst>
              <a:ext uri="{FF2B5EF4-FFF2-40B4-BE49-F238E27FC236}">
                <a16:creationId xmlns:a16="http://schemas.microsoft.com/office/drawing/2014/main" id="{0F9289E4-23A2-8F0A-55EB-971D406E6217}"/>
              </a:ext>
            </a:extLst>
          </p:cNvPr>
          <p:cNvSpPr/>
          <p:nvPr/>
        </p:nvSpPr>
        <p:spPr>
          <a:xfrm>
            <a:off x="459365" y="4465768"/>
            <a:ext cx="5616574" cy="23047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ja-JP" altLang="en-US" sz="1200" dirty="0">
                <a:solidFill>
                  <a:schemeClr val="tx1"/>
                </a:solidFill>
              </a:rPr>
              <a:t>サポート開始１か月～３か月</a:t>
            </a:r>
          </a:p>
        </p:txBody>
      </p:sp>
      <p:sp>
        <p:nvSpPr>
          <p:cNvPr id="7" name="矢印: 五方向 6">
            <a:extLst>
              <a:ext uri="{FF2B5EF4-FFF2-40B4-BE49-F238E27FC236}">
                <a16:creationId xmlns:a16="http://schemas.microsoft.com/office/drawing/2014/main" id="{AD0AF313-1517-CB02-2371-B3C91D282C9F}"/>
              </a:ext>
            </a:extLst>
          </p:cNvPr>
          <p:cNvSpPr/>
          <p:nvPr/>
        </p:nvSpPr>
        <p:spPr>
          <a:xfrm>
            <a:off x="6075939" y="4465768"/>
            <a:ext cx="5616575" cy="23047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en-US" altLang="ja-JP" sz="1200" dirty="0">
                <a:solidFill>
                  <a:schemeClr val="tx1"/>
                </a:solidFill>
              </a:rPr>
              <a:t>4</a:t>
            </a:r>
            <a:r>
              <a:rPr kumimoji="1" lang="ja-JP" altLang="en-US" sz="1200" dirty="0">
                <a:solidFill>
                  <a:schemeClr val="tx1"/>
                </a:solidFill>
              </a:rPr>
              <a:t>か月～</a:t>
            </a:r>
            <a:r>
              <a:rPr kumimoji="1" lang="en-US" altLang="ja-JP" sz="1200" dirty="0">
                <a:solidFill>
                  <a:schemeClr val="tx1"/>
                </a:solidFill>
              </a:rPr>
              <a:t>5</a:t>
            </a:r>
            <a:r>
              <a:rPr kumimoji="1" lang="ja-JP" altLang="en-US" sz="1200" dirty="0">
                <a:solidFill>
                  <a:schemeClr val="tx1"/>
                </a:solidFill>
              </a:rPr>
              <a:t>か月</a:t>
            </a:r>
          </a:p>
        </p:txBody>
      </p:sp>
      <p:sp>
        <p:nvSpPr>
          <p:cNvPr id="8" name="矢印: 五方向 7">
            <a:extLst>
              <a:ext uri="{FF2B5EF4-FFF2-40B4-BE49-F238E27FC236}">
                <a16:creationId xmlns:a16="http://schemas.microsoft.com/office/drawing/2014/main" id="{9AA4C46F-EBF9-7791-353A-7366C4B4BFEB}"/>
              </a:ext>
            </a:extLst>
          </p:cNvPr>
          <p:cNvSpPr/>
          <p:nvPr/>
        </p:nvSpPr>
        <p:spPr>
          <a:xfrm>
            <a:off x="459365" y="4750352"/>
            <a:ext cx="5616578" cy="22653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en-US" altLang="ja-JP" sz="1200" dirty="0">
                <a:solidFill>
                  <a:schemeClr val="bg1"/>
                </a:solidFill>
              </a:rPr>
              <a:t>1</a:t>
            </a:r>
            <a:r>
              <a:rPr kumimoji="1" lang="ja-JP" altLang="en-US" sz="1200" dirty="0">
                <a:solidFill>
                  <a:schemeClr val="bg1"/>
                </a:solidFill>
              </a:rPr>
              <a:t>ｓｔＳＴＥＰ範囲</a:t>
            </a:r>
          </a:p>
        </p:txBody>
      </p:sp>
      <p:sp>
        <p:nvSpPr>
          <p:cNvPr id="9" name="矢印: 五方向 8">
            <a:extLst>
              <a:ext uri="{FF2B5EF4-FFF2-40B4-BE49-F238E27FC236}">
                <a16:creationId xmlns:a16="http://schemas.microsoft.com/office/drawing/2014/main" id="{BF4C7544-B9FB-40E1-824C-C379B11FD7BE}"/>
              </a:ext>
            </a:extLst>
          </p:cNvPr>
          <p:cNvSpPr/>
          <p:nvPr/>
        </p:nvSpPr>
        <p:spPr>
          <a:xfrm>
            <a:off x="6075939" y="4750352"/>
            <a:ext cx="5616575" cy="22653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ja-JP" altLang="en-US" sz="1200" dirty="0">
                <a:solidFill>
                  <a:schemeClr val="bg1"/>
                </a:solidFill>
              </a:rPr>
              <a:t>全体</a:t>
            </a:r>
          </a:p>
        </p:txBody>
      </p:sp>
      <p:sp>
        <p:nvSpPr>
          <p:cNvPr id="15" name="テキスト ボックス 14">
            <a:extLst>
              <a:ext uri="{FF2B5EF4-FFF2-40B4-BE49-F238E27FC236}">
                <a16:creationId xmlns:a16="http://schemas.microsoft.com/office/drawing/2014/main" id="{6909890E-564F-800E-FC09-C1471919CFB7}"/>
              </a:ext>
            </a:extLst>
          </p:cNvPr>
          <p:cNvSpPr txBox="1"/>
          <p:nvPr/>
        </p:nvSpPr>
        <p:spPr>
          <a:xfrm>
            <a:off x="479425" y="1408595"/>
            <a:ext cx="7908671" cy="226537"/>
          </a:xfrm>
          <a:prstGeom prst="rect">
            <a:avLst/>
          </a:prstGeom>
          <a:noFill/>
        </p:spPr>
        <p:txBody>
          <a:bodyPr wrap="square" lIns="0" tIns="0" rIns="0" bIns="0" rtlCol="0">
            <a:spAutoFit/>
          </a:bodyPr>
          <a:lstStyle/>
          <a:p>
            <a:pPr algn="l">
              <a:lnSpc>
                <a:spcPct val="135000"/>
              </a:lnSpc>
            </a:pPr>
            <a:r>
              <a:rPr kumimoji="1" lang="ja-JP" altLang="en-US" sz="1300" dirty="0"/>
              <a:t>社内協力が必要な事項を整理しましょう。</a:t>
            </a:r>
            <a:endParaRPr kumimoji="1" lang="en-US" altLang="ja-JP" sz="1300" dirty="0"/>
          </a:p>
        </p:txBody>
      </p:sp>
      <p:sp>
        <p:nvSpPr>
          <p:cNvPr id="18" name="テキスト ボックス 17">
            <a:extLst>
              <a:ext uri="{FF2B5EF4-FFF2-40B4-BE49-F238E27FC236}">
                <a16:creationId xmlns:a16="http://schemas.microsoft.com/office/drawing/2014/main" id="{1834939B-F041-504A-63A4-3A6921F9D14A}"/>
              </a:ext>
            </a:extLst>
          </p:cNvPr>
          <p:cNvSpPr txBox="1"/>
          <p:nvPr/>
        </p:nvSpPr>
        <p:spPr>
          <a:xfrm>
            <a:off x="479425" y="5196662"/>
            <a:ext cx="1356009" cy="458459"/>
          </a:xfrm>
          <a:prstGeom prst="rect">
            <a:avLst/>
          </a:prstGeom>
          <a:noFill/>
        </p:spPr>
        <p:txBody>
          <a:bodyPr wrap="square" lIns="0" tIns="0" rIns="0" bIns="0" rtlCol="0">
            <a:spAutoFit/>
          </a:bodyPr>
          <a:lstStyle/>
          <a:p>
            <a:pPr algn="l">
              <a:lnSpc>
                <a:spcPct val="135000"/>
              </a:lnSpc>
            </a:pPr>
            <a:r>
              <a:rPr kumimoji="1" lang="ja-JP" altLang="en-US" sz="1200" dirty="0"/>
              <a:t>・導入予定の周知</a:t>
            </a:r>
            <a:endParaRPr kumimoji="1" lang="en-US" altLang="ja-JP" sz="1200" dirty="0"/>
          </a:p>
          <a:p>
            <a:pPr algn="l">
              <a:lnSpc>
                <a:spcPct val="135000"/>
              </a:lnSpc>
            </a:pPr>
            <a:r>
              <a:rPr kumimoji="1" lang="ja-JP" altLang="en-US" sz="1200" dirty="0"/>
              <a:t>　（〇／〇）</a:t>
            </a:r>
          </a:p>
        </p:txBody>
      </p:sp>
      <p:sp>
        <p:nvSpPr>
          <p:cNvPr id="19" name="テキスト ボックス 18">
            <a:extLst>
              <a:ext uri="{FF2B5EF4-FFF2-40B4-BE49-F238E27FC236}">
                <a16:creationId xmlns:a16="http://schemas.microsoft.com/office/drawing/2014/main" id="{B4845CF0-7ABC-1B1A-95CD-28D207531CE0}"/>
              </a:ext>
            </a:extLst>
          </p:cNvPr>
          <p:cNvSpPr txBox="1"/>
          <p:nvPr/>
        </p:nvSpPr>
        <p:spPr>
          <a:xfrm>
            <a:off x="3929955" y="5196662"/>
            <a:ext cx="1356009" cy="458459"/>
          </a:xfrm>
          <a:prstGeom prst="rect">
            <a:avLst/>
          </a:prstGeom>
          <a:noFill/>
        </p:spPr>
        <p:txBody>
          <a:bodyPr wrap="square" lIns="0" tIns="0" rIns="0" bIns="0" rtlCol="0">
            <a:spAutoFit/>
          </a:bodyPr>
          <a:lstStyle/>
          <a:p>
            <a:pPr algn="l">
              <a:lnSpc>
                <a:spcPct val="135000"/>
              </a:lnSpc>
            </a:pPr>
            <a:r>
              <a:rPr kumimoji="1" lang="ja-JP" altLang="en-US" sz="1200" dirty="0"/>
              <a:t>・社内向け説明会</a:t>
            </a:r>
            <a:endParaRPr kumimoji="1" lang="en-US" altLang="ja-JP" sz="1200" dirty="0"/>
          </a:p>
          <a:p>
            <a:pPr algn="l">
              <a:lnSpc>
                <a:spcPct val="135000"/>
              </a:lnSpc>
            </a:pPr>
            <a:r>
              <a:rPr kumimoji="1" lang="ja-JP" altLang="en-US" sz="1200" dirty="0"/>
              <a:t>　（〇／〇）</a:t>
            </a:r>
          </a:p>
        </p:txBody>
      </p:sp>
      <p:sp>
        <p:nvSpPr>
          <p:cNvPr id="20" name="テキスト ボックス 19">
            <a:extLst>
              <a:ext uri="{FF2B5EF4-FFF2-40B4-BE49-F238E27FC236}">
                <a16:creationId xmlns:a16="http://schemas.microsoft.com/office/drawing/2014/main" id="{08767E87-A9E5-11AD-6664-E2C45CD32D32}"/>
              </a:ext>
            </a:extLst>
          </p:cNvPr>
          <p:cNvSpPr txBox="1"/>
          <p:nvPr/>
        </p:nvSpPr>
        <p:spPr>
          <a:xfrm>
            <a:off x="10174507" y="5196662"/>
            <a:ext cx="1282388" cy="458459"/>
          </a:xfrm>
          <a:prstGeom prst="rect">
            <a:avLst/>
          </a:prstGeom>
          <a:noFill/>
        </p:spPr>
        <p:txBody>
          <a:bodyPr wrap="square" lIns="0" tIns="0" rIns="0" bIns="0" rtlCol="0">
            <a:spAutoFit/>
          </a:bodyPr>
          <a:lstStyle/>
          <a:p>
            <a:pPr algn="l">
              <a:lnSpc>
                <a:spcPct val="135000"/>
              </a:lnSpc>
            </a:pPr>
            <a:r>
              <a:rPr kumimoji="1" lang="ja-JP" altLang="en-US" sz="1200" dirty="0"/>
              <a:t>・社内向け説明会</a:t>
            </a:r>
            <a:endParaRPr kumimoji="1" lang="en-US" altLang="ja-JP" sz="1200" dirty="0"/>
          </a:p>
          <a:p>
            <a:pPr algn="l">
              <a:lnSpc>
                <a:spcPct val="135000"/>
              </a:lnSpc>
            </a:pPr>
            <a:r>
              <a:rPr kumimoji="1" lang="ja-JP" altLang="en-US" sz="1200" dirty="0"/>
              <a:t>　（〇／〇）</a:t>
            </a:r>
          </a:p>
        </p:txBody>
      </p:sp>
      <p:sp>
        <p:nvSpPr>
          <p:cNvPr id="21" name="テキスト ボックス 20">
            <a:extLst>
              <a:ext uri="{FF2B5EF4-FFF2-40B4-BE49-F238E27FC236}">
                <a16:creationId xmlns:a16="http://schemas.microsoft.com/office/drawing/2014/main" id="{8B6113FC-F1A4-7CFC-F7F3-38A1270059D7}"/>
              </a:ext>
            </a:extLst>
          </p:cNvPr>
          <p:cNvSpPr txBox="1"/>
          <p:nvPr/>
        </p:nvSpPr>
        <p:spPr>
          <a:xfrm>
            <a:off x="6275389" y="5196662"/>
            <a:ext cx="1721130" cy="458459"/>
          </a:xfrm>
          <a:prstGeom prst="rect">
            <a:avLst/>
          </a:prstGeom>
          <a:noFill/>
        </p:spPr>
        <p:txBody>
          <a:bodyPr wrap="square" lIns="0" tIns="0" rIns="0" bIns="0" rtlCol="0">
            <a:spAutoFit/>
          </a:bodyPr>
          <a:lstStyle/>
          <a:p>
            <a:pPr algn="l">
              <a:lnSpc>
                <a:spcPct val="135000"/>
              </a:lnSpc>
            </a:pPr>
            <a:r>
              <a:rPr kumimoji="1" lang="ja-JP" altLang="en-US" sz="1200" dirty="0"/>
              <a:t>・現場フィードバック収集</a:t>
            </a:r>
            <a:endParaRPr kumimoji="1" lang="en-US" altLang="ja-JP" sz="1200" dirty="0"/>
          </a:p>
          <a:p>
            <a:pPr algn="l">
              <a:lnSpc>
                <a:spcPct val="135000"/>
              </a:lnSpc>
            </a:pPr>
            <a:r>
              <a:rPr kumimoji="1" lang="ja-JP" altLang="en-US" sz="1200" dirty="0"/>
              <a:t>　（〇／〇）</a:t>
            </a:r>
          </a:p>
        </p:txBody>
      </p:sp>
      <p:sp>
        <p:nvSpPr>
          <p:cNvPr id="22" name="テキスト ボックス 21">
            <a:extLst>
              <a:ext uri="{FF2B5EF4-FFF2-40B4-BE49-F238E27FC236}">
                <a16:creationId xmlns:a16="http://schemas.microsoft.com/office/drawing/2014/main" id="{30E6C6F6-B121-8616-99FC-E2B214409701}"/>
              </a:ext>
            </a:extLst>
          </p:cNvPr>
          <p:cNvSpPr txBox="1"/>
          <p:nvPr/>
        </p:nvSpPr>
        <p:spPr>
          <a:xfrm>
            <a:off x="2364344" y="5196662"/>
            <a:ext cx="1356009" cy="458459"/>
          </a:xfrm>
          <a:prstGeom prst="rect">
            <a:avLst/>
          </a:prstGeom>
          <a:noFill/>
        </p:spPr>
        <p:txBody>
          <a:bodyPr wrap="square" lIns="0" tIns="0" rIns="0" bIns="0" rtlCol="0">
            <a:spAutoFit/>
          </a:bodyPr>
          <a:lstStyle/>
          <a:p>
            <a:pPr algn="l">
              <a:lnSpc>
                <a:spcPct val="135000"/>
              </a:lnSpc>
            </a:pPr>
            <a:r>
              <a:rPr kumimoji="1" lang="ja-JP" altLang="en-US" sz="1200" dirty="0"/>
              <a:t>・現場テストの実施</a:t>
            </a:r>
            <a:endParaRPr kumimoji="1" lang="en-US" altLang="ja-JP" sz="1200" dirty="0"/>
          </a:p>
          <a:p>
            <a:pPr algn="l">
              <a:lnSpc>
                <a:spcPct val="135000"/>
              </a:lnSpc>
            </a:pPr>
            <a:r>
              <a:rPr kumimoji="1" lang="ja-JP" altLang="en-US" sz="1200" dirty="0"/>
              <a:t>　（〇／〇）</a:t>
            </a:r>
          </a:p>
        </p:txBody>
      </p:sp>
      <p:sp>
        <p:nvSpPr>
          <p:cNvPr id="10" name="スライド番号プレースホルダー 9">
            <a:extLst>
              <a:ext uri="{FF2B5EF4-FFF2-40B4-BE49-F238E27FC236}">
                <a16:creationId xmlns:a16="http://schemas.microsoft.com/office/drawing/2014/main" id="{937F3BC2-D939-1EB5-25C1-CE67B41DE20D}"/>
              </a:ext>
            </a:extLst>
          </p:cNvPr>
          <p:cNvSpPr>
            <a:spLocks noGrp="1"/>
          </p:cNvSpPr>
          <p:nvPr>
            <p:ph type="sldNum" sz="quarter" idx="12"/>
          </p:nvPr>
        </p:nvSpPr>
        <p:spPr/>
        <p:txBody>
          <a:bodyPr/>
          <a:lstStyle/>
          <a:p>
            <a:fld id="{D8A28372-6A5A-4399-8FC5-CCF396CD4981}" type="slidenum">
              <a:rPr lang="en-GB" smtClean="0"/>
              <a:t>11</a:t>
            </a:fld>
            <a:endParaRPr lang="en-GB"/>
          </a:p>
        </p:txBody>
      </p:sp>
    </p:spTree>
    <p:extLst>
      <p:ext uri="{BB962C8B-B14F-4D97-AF65-F5344CB8AC3E}">
        <p14:creationId xmlns:p14="http://schemas.microsoft.com/office/powerpoint/2010/main" val="1687974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4C2163-06A8-0A2F-E860-410F04FD25AC}"/>
              </a:ext>
            </a:extLst>
          </p:cNvPr>
          <p:cNvSpPr>
            <a:spLocks noGrp="1"/>
          </p:cNvSpPr>
          <p:nvPr>
            <p:ph type="title"/>
          </p:nvPr>
        </p:nvSpPr>
        <p:spPr/>
        <p:txBody>
          <a:bodyPr/>
          <a:lstStyle/>
          <a:p>
            <a:r>
              <a:rPr lang="ja-JP" altLang="en-US" dirty="0"/>
              <a:t>サクセスプランのご作成</a:t>
            </a:r>
            <a:r>
              <a:rPr kumimoji="1" lang="ja-JP" altLang="en-US" dirty="0"/>
              <a:t>ありがとうございました</a:t>
            </a:r>
          </a:p>
        </p:txBody>
      </p:sp>
      <p:sp>
        <p:nvSpPr>
          <p:cNvPr id="4" name="スライド番号プレースホルダー 3">
            <a:extLst>
              <a:ext uri="{FF2B5EF4-FFF2-40B4-BE49-F238E27FC236}">
                <a16:creationId xmlns:a16="http://schemas.microsoft.com/office/drawing/2014/main" id="{FEA49E9E-D689-FB34-F9C3-BC6D82FD1662}"/>
              </a:ext>
            </a:extLst>
          </p:cNvPr>
          <p:cNvSpPr>
            <a:spLocks noGrp="1"/>
          </p:cNvSpPr>
          <p:nvPr>
            <p:ph type="sldNum" sz="quarter" idx="12"/>
          </p:nvPr>
        </p:nvSpPr>
        <p:spPr/>
        <p:txBody>
          <a:bodyPr/>
          <a:lstStyle/>
          <a:p>
            <a:fld id="{D8A28372-6A5A-4399-8FC5-CCF396CD4981}" type="slidenum">
              <a:rPr lang="en-GB" smtClean="0"/>
              <a:t>12</a:t>
            </a:fld>
            <a:endParaRPr lang="en-GB"/>
          </a:p>
        </p:txBody>
      </p:sp>
      <p:sp>
        <p:nvSpPr>
          <p:cNvPr id="7" name="コンテンツ プレースホルダー 6">
            <a:extLst>
              <a:ext uri="{FF2B5EF4-FFF2-40B4-BE49-F238E27FC236}">
                <a16:creationId xmlns:a16="http://schemas.microsoft.com/office/drawing/2014/main" id="{BBEEE49F-6DAD-C842-EB8D-54F957732894}"/>
              </a:ext>
            </a:extLst>
          </p:cNvPr>
          <p:cNvSpPr>
            <a:spLocks noGrp="1"/>
          </p:cNvSpPr>
          <p:nvPr>
            <p:ph sz="half" idx="1"/>
          </p:nvPr>
        </p:nvSpPr>
        <p:spPr/>
        <p:txBody>
          <a:bodyPr/>
          <a:lstStyle/>
          <a:p>
            <a:pPr marL="0" indent="0">
              <a:buNone/>
            </a:pPr>
            <a:r>
              <a:rPr lang="en-US" altLang="ja-JP" dirty="0"/>
              <a:t>11</a:t>
            </a:r>
            <a:r>
              <a:rPr lang="ja-JP" altLang="en-US" dirty="0"/>
              <a:t>ページ目まで記入完了いただけましたら、</a:t>
            </a:r>
            <a:endParaRPr lang="en-US" altLang="ja-JP" dirty="0"/>
          </a:p>
          <a:p>
            <a:pPr marL="0" indent="0">
              <a:buNone/>
            </a:pPr>
            <a:r>
              <a:rPr kumimoji="1" lang="ja-JP" altLang="en-US" dirty="0"/>
              <a:t>サポート</a:t>
            </a:r>
            <a:r>
              <a:rPr lang="ja-JP" altLang="en-US" dirty="0"/>
              <a:t>センター（</a:t>
            </a:r>
            <a:r>
              <a:rPr lang="en-US" altLang="ja-JP" dirty="0">
                <a:hlinkClick r:id="rId3"/>
              </a:rPr>
              <a:t>rakurakuhanbai-support@cs.rakus.co.jp</a:t>
            </a:r>
            <a:r>
              <a:rPr lang="ja-JP" altLang="en-US" dirty="0"/>
              <a:t>）</a:t>
            </a:r>
            <a:r>
              <a:rPr kumimoji="1" lang="ja-JP" altLang="en-US" dirty="0"/>
              <a:t>まで</a:t>
            </a:r>
            <a:r>
              <a:rPr lang="ja-JP" altLang="en-US" dirty="0"/>
              <a:t>ご返送いただけますと幸いです。</a:t>
            </a:r>
            <a:endParaRPr lang="en-US" altLang="ja-JP" dirty="0"/>
          </a:p>
          <a:p>
            <a:pPr marL="0" indent="0">
              <a:buNone/>
            </a:pPr>
            <a:endParaRPr lang="en-US" altLang="ja-JP" dirty="0"/>
          </a:p>
          <a:p>
            <a:pPr marL="0" indent="0">
              <a:buNone/>
            </a:pPr>
            <a:r>
              <a:rPr lang="ja-JP" altLang="en-US" dirty="0"/>
              <a:t>お忙しい中お手数をおかけしますが何卒よろしくお願い申し上げます。</a:t>
            </a:r>
            <a:endParaRPr kumimoji="1" lang="en-US" altLang="ja-JP" dirty="0"/>
          </a:p>
          <a:p>
            <a:pPr marL="0" indent="0">
              <a:buNone/>
            </a:pPr>
            <a:endParaRPr lang="en-US" altLang="ja-JP" dirty="0"/>
          </a:p>
          <a:p>
            <a:pPr marL="0" indent="0">
              <a:buNone/>
            </a:pPr>
            <a:endParaRPr lang="en-US" altLang="ja-JP" dirty="0"/>
          </a:p>
          <a:p>
            <a:pPr marL="0" indent="0">
              <a:buNone/>
            </a:pPr>
            <a:endParaRPr lang="ja-JP" altLang="en-US" dirty="0"/>
          </a:p>
        </p:txBody>
      </p:sp>
    </p:spTree>
    <p:extLst>
      <p:ext uri="{BB962C8B-B14F-4D97-AF65-F5344CB8AC3E}">
        <p14:creationId xmlns:p14="http://schemas.microsoft.com/office/powerpoint/2010/main" val="98829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02F8B6F6-0A4D-A996-1A70-8B77044222D5}"/>
              </a:ext>
            </a:extLst>
          </p:cNvPr>
          <p:cNvSpPr/>
          <p:nvPr/>
        </p:nvSpPr>
        <p:spPr>
          <a:xfrm>
            <a:off x="7339782" y="3376277"/>
            <a:ext cx="2486007" cy="5281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zh-TW" altLang="en-US" sz="1300" dirty="0">
                <a:solidFill>
                  <a:schemeClr val="bg1"/>
                </a:solidFill>
              </a:rPr>
              <a:t>「楽楽販売」</a:t>
            </a:r>
            <a:r>
              <a:rPr kumimoji="1" lang="ja-JP" altLang="en-US" sz="1300" dirty="0">
                <a:solidFill>
                  <a:schemeClr val="bg1"/>
                </a:solidFill>
              </a:rPr>
              <a:t>で解決したい課題</a:t>
            </a:r>
          </a:p>
        </p:txBody>
      </p:sp>
      <p:sp>
        <p:nvSpPr>
          <p:cNvPr id="18" name="正方形/長方形 17">
            <a:extLst>
              <a:ext uri="{FF2B5EF4-FFF2-40B4-BE49-F238E27FC236}">
                <a16:creationId xmlns:a16="http://schemas.microsoft.com/office/drawing/2014/main" id="{517ED325-8C62-9499-3DDD-84A9B625D133}"/>
              </a:ext>
            </a:extLst>
          </p:cNvPr>
          <p:cNvSpPr/>
          <p:nvPr/>
        </p:nvSpPr>
        <p:spPr>
          <a:xfrm>
            <a:off x="2366207" y="4629231"/>
            <a:ext cx="2486007" cy="5281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ja-JP" altLang="en-US" sz="1300" dirty="0">
                <a:solidFill>
                  <a:schemeClr val="bg1"/>
                </a:solidFill>
              </a:rPr>
              <a:t>年間スケジュール</a:t>
            </a:r>
          </a:p>
        </p:txBody>
      </p:sp>
      <p:sp>
        <p:nvSpPr>
          <p:cNvPr id="19" name="正方形/長方形 18">
            <a:extLst>
              <a:ext uri="{FF2B5EF4-FFF2-40B4-BE49-F238E27FC236}">
                <a16:creationId xmlns:a16="http://schemas.microsoft.com/office/drawing/2014/main" id="{D1308408-B0D0-C788-A1B4-4EAFEC646FD7}"/>
              </a:ext>
            </a:extLst>
          </p:cNvPr>
          <p:cNvSpPr/>
          <p:nvPr/>
        </p:nvSpPr>
        <p:spPr>
          <a:xfrm>
            <a:off x="2366207" y="3376277"/>
            <a:ext cx="2486007" cy="5281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ja-JP" altLang="en-US" sz="1300" dirty="0">
                <a:solidFill>
                  <a:schemeClr val="bg1"/>
                </a:solidFill>
              </a:rPr>
              <a:t>プロジェクト体制</a:t>
            </a:r>
          </a:p>
        </p:txBody>
      </p:sp>
      <p:sp>
        <p:nvSpPr>
          <p:cNvPr id="2" name="タイトル 1">
            <a:extLst>
              <a:ext uri="{FF2B5EF4-FFF2-40B4-BE49-F238E27FC236}">
                <a16:creationId xmlns:a16="http://schemas.microsoft.com/office/drawing/2014/main" id="{B32898FB-B6AF-7C86-D349-0F5FA540DD8E}"/>
              </a:ext>
            </a:extLst>
          </p:cNvPr>
          <p:cNvSpPr>
            <a:spLocks noGrp="1"/>
          </p:cNvSpPr>
          <p:nvPr>
            <p:ph type="title"/>
          </p:nvPr>
        </p:nvSpPr>
        <p:spPr/>
        <p:txBody>
          <a:bodyPr/>
          <a:lstStyle/>
          <a:p>
            <a:r>
              <a:rPr kumimoji="1" lang="ja-JP" altLang="en-US" dirty="0"/>
              <a:t>サクセスプランとは</a:t>
            </a:r>
          </a:p>
        </p:txBody>
      </p:sp>
      <p:sp>
        <p:nvSpPr>
          <p:cNvPr id="3" name="コンテンツ プレースホルダー 2">
            <a:extLst>
              <a:ext uri="{FF2B5EF4-FFF2-40B4-BE49-F238E27FC236}">
                <a16:creationId xmlns:a16="http://schemas.microsoft.com/office/drawing/2014/main" id="{FDA1CD0F-6D31-C629-79FB-9A0DC03CDE23}"/>
              </a:ext>
            </a:extLst>
          </p:cNvPr>
          <p:cNvSpPr>
            <a:spLocks noGrp="1"/>
          </p:cNvSpPr>
          <p:nvPr>
            <p:ph sz="half" idx="1"/>
          </p:nvPr>
        </p:nvSpPr>
        <p:spPr>
          <a:xfrm>
            <a:off x="479424" y="1376361"/>
            <a:ext cx="11233149" cy="1186498"/>
          </a:xfrm>
        </p:spPr>
        <p:txBody>
          <a:bodyPr/>
          <a:lstStyle/>
          <a:p>
            <a:pPr marL="0" indent="0">
              <a:buNone/>
            </a:pPr>
            <a:r>
              <a:rPr kumimoji="1" lang="zh-TW" altLang="en-US" dirty="0"/>
              <a:t>「楽楽販売」</a:t>
            </a:r>
            <a:r>
              <a:rPr kumimoji="1" lang="ja-JP" altLang="en-US" dirty="0"/>
              <a:t>では、お客様のサポ</a:t>
            </a:r>
            <a:r>
              <a:rPr kumimoji="1" lang="en-US" altLang="ja-JP" dirty="0"/>
              <a:t>―</a:t>
            </a:r>
            <a:r>
              <a:rPr kumimoji="1" lang="ja-JP" altLang="en-US" dirty="0"/>
              <a:t>トにあたり</a:t>
            </a:r>
            <a:r>
              <a:rPr kumimoji="1" lang="ja-JP" altLang="en-US" b="1" dirty="0"/>
              <a:t>サクセスプラン</a:t>
            </a:r>
            <a:r>
              <a:rPr lang="ja-JP" altLang="en-US" dirty="0"/>
              <a:t>を一緒に作成いただいております。</a:t>
            </a:r>
            <a:endParaRPr lang="en-US" altLang="ja-JP" dirty="0"/>
          </a:p>
          <a:p>
            <a:pPr marL="0" indent="0">
              <a:buNone/>
            </a:pPr>
            <a:endParaRPr lang="en-US" altLang="ja-JP" dirty="0"/>
          </a:p>
          <a:p>
            <a:pPr marL="0" indent="0">
              <a:buNone/>
            </a:pPr>
            <a:r>
              <a:rPr kumimoji="1" lang="ja-JP" altLang="en-US" b="1" dirty="0"/>
              <a:t>サクセスプラン</a:t>
            </a:r>
            <a:r>
              <a:rPr kumimoji="1" lang="ja-JP" altLang="en-US" dirty="0"/>
              <a:t>とは、</a:t>
            </a:r>
            <a:r>
              <a:rPr kumimoji="1" lang="zh-TW" altLang="en-US" dirty="0"/>
              <a:t>「楽楽販売」</a:t>
            </a:r>
            <a:r>
              <a:rPr kumimoji="1" lang="ja-JP" altLang="en-US" dirty="0"/>
              <a:t>導入の成果実感に向けたサポートをさせていただくにあたって、</a:t>
            </a:r>
            <a:endParaRPr kumimoji="1" lang="en-US" altLang="ja-JP" dirty="0"/>
          </a:p>
          <a:p>
            <a:pPr marL="0" indent="0">
              <a:buNone/>
            </a:pPr>
            <a:r>
              <a:rPr kumimoji="1" lang="ja-JP" altLang="en-US" dirty="0"/>
              <a:t>お客様と</a:t>
            </a:r>
            <a:r>
              <a:rPr kumimoji="1" lang="zh-TW" altLang="en-US" dirty="0"/>
              <a:t>「楽楽販売」</a:t>
            </a:r>
            <a:r>
              <a:rPr kumimoji="1" lang="ja-JP" altLang="en-US" dirty="0"/>
              <a:t>サポート間で共通認識を持っておきたい重要事項をまとめた構想設計書のようなものです。</a:t>
            </a:r>
            <a:endParaRPr kumimoji="1" lang="en-US" altLang="ja-JP" dirty="0"/>
          </a:p>
          <a:p>
            <a:pPr marL="0" indent="0">
              <a:buNone/>
            </a:pPr>
            <a:r>
              <a:rPr lang="ja-JP" altLang="en-US" dirty="0"/>
              <a:t>サポートとのキックオフミーティングでは、本資料の内容をもとに、今後のサポート計画を検討させていただきます。</a:t>
            </a:r>
            <a:endParaRPr lang="en-US" altLang="ja-JP" dirty="0"/>
          </a:p>
          <a:p>
            <a:pPr marL="0" indent="0">
              <a:buNone/>
            </a:pPr>
            <a:endParaRPr kumimoji="1" lang="en-US" altLang="ja-JP" dirty="0"/>
          </a:p>
        </p:txBody>
      </p:sp>
      <p:sp>
        <p:nvSpPr>
          <p:cNvPr id="17" name="正方形/長方形 16">
            <a:extLst>
              <a:ext uri="{FF2B5EF4-FFF2-40B4-BE49-F238E27FC236}">
                <a16:creationId xmlns:a16="http://schemas.microsoft.com/office/drawing/2014/main" id="{6A891FCD-1BB8-6EF2-91D8-4A052A5C9F88}"/>
              </a:ext>
            </a:extLst>
          </p:cNvPr>
          <p:cNvSpPr/>
          <p:nvPr/>
        </p:nvSpPr>
        <p:spPr>
          <a:xfrm>
            <a:off x="7339782" y="4629231"/>
            <a:ext cx="2486007" cy="5281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zh-TW" altLang="en-US" sz="1300" dirty="0">
                <a:solidFill>
                  <a:schemeClr val="bg1"/>
                </a:solidFill>
              </a:rPr>
              <a:t>「楽楽販売」</a:t>
            </a:r>
            <a:r>
              <a:rPr kumimoji="1" lang="ja-JP" altLang="en-US" sz="1300" dirty="0">
                <a:solidFill>
                  <a:schemeClr val="bg1"/>
                </a:solidFill>
              </a:rPr>
              <a:t>での実現イメージ</a:t>
            </a:r>
          </a:p>
        </p:txBody>
      </p:sp>
      <p:sp>
        <p:nvSpPr>
          <p:cNvPr id="4" name="正方形/長方形 3">
            <a:extLst>
              <a:ext uri="{FF2B5EF4-FFF2-40B4-BE49-F238E27FC236}">
                <a16:creationId xmlns:a16="http://schemas.microsoft.com/office/drawing/2014/main" id="{09B2E5C1-18D4-8C6A-36FC-BD0BD8C2DFE7}"/>
              </a:ext>
            </a:extLst>
          </p:cNvPr>
          <p:cNvSpPr/>
          <p:nvPr/>
        </p:nvSpPr>
        <p:spPr>
          <a:xfrm>
            <a:off x="4852214" y="5481639"/>
            <a:ext cx="2486007" cy="5281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ja-JP" altLang="en-US" sz="1300" dirty="0">
                <a:solidFill>
                  <a:schemeClr val="bg1"/>
                </a:solidFill>
              </a:rPr>
              <a:t>社内調整準備</a:t>
            </a:r>
          </a:p>
        </p:txBody>
      </p:sp>
      <p:pic>
        <p:nvPicPr>
          <p:cNvPr id="6" name="グラフィックス 5">
            <a:extLst>
              <a:ext uri="{FF2B5EF4-FFF2-40B4-BE49-F238E27FC236}">
                <a16:creationId xmlns:a16="http://schemas.microsoft.com/office/drawing/2014/main" id="{45DE2122-FC7F-4D0D-1253-0E48322B5A37}"/>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0998" y="3888901"/>
            <a:ext cx="1170000" cy="1170000"/>
          </a:xfrm>
          <a:prstGeom prst="rect">
            <a:avLst/>
          </a:prstGeom>
        </p:spPr>
      </p:pic>
      <p:sp>
        <p:nvSpPr>
          <p:cNvPr id="5" name="正方形/長方形 4">
            <a:extLst>
              <a:ext uri="{FF2B5EF4-FFF2-40B4-BE49-F238E27FC236}">
                <a16:creationId xmlns:a16="http://schemas.microsoft.com/office/drawing/2014/main" id="{5C11867F-F032-09A4-7A0D-F06C1303A4D0}"/>
              </a:ext>
            </a:extLst>
          </p:cNvPr>
          <p:cNvSpPr/>
          <p:nvPr/>
        </p:nvSpPr>
        <p:spPr>
          <a:xfrm flipV="1">
            <a:off x="3609210" y="1584560"/>
            <a:ext cx="1083432"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7" name="正方形/長方形 6">
            <a:extLst>
              <a:ext uri="{FF2B5EF4-FFF2-40B4-BE49-F238E27FC236}">
                <a16:creationId xmlns:a16="http://schemas.microsoft.com/office/drawing/2014/main" id="{A70F560C-694C-1F20-D9B4-14BE0AE2D922}"/>
              </a:ext>
            </a:extLst>
          </p:cNvPr>
          <p:cNvSpPr/>
          <p:nvPr/>
        </p:nvSpPr>
        <p:spPr>
          <a:xfrm flipV="1">
            <a:off x="479425" y="2135544"/>
            <a:ext cx="1083432"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8" name="スライド番号プレースホルダー 7">
            <a:extLst>
              <a:ext uri="{FF2B5EF4-FFF2-40B4-BE49-F238E27FC236}">
                <a16:creationId xmlns:a16="http://schemas.microsoft.com/office/drawing/2014/main" id="{8144D857-E584-A7B7-337F-23C3068D42CC}"/>
              </a:ext>
            </a:extLst>
          </p:cNvPr>
          <p:cNvSpPr>
            <a:spLocks noGrp="1"/>
          </p:cNvSpPr>
          <p:nvPr>
            <p:ph type="sldNum" sz="quarter" idx="12"/>
          </p:nvPr>
        </p:nvSpPr>
        <p:spPr/>
        <p:txBody>
          <a:bodyPr/>
          <a:lstStyle/>
          <a:p>
            <a:fld id="{D8A28372-6A5A-4399-8FC5-CCF396CD4981}" type="slidenum">
              <a:rPr lang="en-GB" smtClean="0"/>
              <a:t>2</a:t>
            </a:fld>
            <a:endParaRPr lang="en-GB"/>
          </a:p>
        </p:txBody>
      </p:sp>
    </p:spTree>
    <p:extLst>
      <p:ext uri="{BB962C8B-B14F-4D97-AF65-F5344CB8AC3E}">
        <p14:creationId xmlns:p14="http://schemas.microsoft.com/office/powerpoint/2010/main" val="2528980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D1B8DC-57D8-B5AA-219D-CFFE1EC257D3}"/>
              </a:ext>
            </a:extLst>
          </p:cNvPr>
          <p:cNvSpPr>
            <a:spLocks noGrp="1"/>
          </p:cNvSpPr>
          <p:nvPr>
            <p:ph type="title"/>
          </p:nvPr>
        </p:nvSpPr>
        <p:spPr/>
        <p:txBody>
          <a:bodyPr/>
          <a:lstStyle/>
          <a:p>
            <a:r>
              <a:rPr kumimoji="1" lang="ja-JP" altLang="en-US" dirty="0"/>
              <a:t>サクセスプラン作成のお願い</a:t>
            </a:r>
          </a:p>
        </p:txBody>
      </p:sp>
      <p:sp>
        <p:nvSpPr>
          <p:cNvPr id="3" name="コンテンツ プレースホルダー 2">
            <a:extLst>
              <a:ext uri="{FF2B5EF4-FFF2-40B4-BE49-F238E27FC236}">
                <a16:creationId xmlns:a16="http://schemas.microsoft.com/office/drawing/2014/main" id="{89DA46CA-F12E-B1B9-6055-52A89501951F}"/>
              </a:ext>
            </a:extLst>
          </p:cNvPr>
          <p:cNvSpPr>
            <a:spLocks noGrp="1"/>
          </p:cNvSpPr>
          <p:nvPr>
            <p:ph sz="half" idx="1"/>
          </p:nvPr>
        </p:nvSpPr>
        <p:spPr/>
        <p:txBody>
          <a:bodyPr/>
          <a:lstStyle/>
          <a:p>
            <a:pPr marL="0" indent="0">
              <a:buNone/>
            </a:pPr>
            <a:r>
              <a:rPr lang="ja-JP" altLang="en-US" dirty="0"/>
              <a:t>本資料の</a:t>
            </a:r>
            <a:r>
              <a:rPr lang="en-US" altLang="ja-JP" dirty="0"/>
              <a:t>4</a:t>
            </a:r>
            <a:r>
              <a:rPr lang="ja-JP" altLang="en-US" dirty="0"/>
              <a:t>～</a:t>
            </a:r>
            <a:r>
              <a:rPr lang="en-US" altLang="ja-JP" dirty="0"/>
              <a:t>11</a:t>
            </a:r>
            <a:r>
              <a:rPr lang="ja-JP" altLang="en-US" dirty="0"/>
              <a:t>ページについて</a:t>
            </a:r>
            <a:endParaRPr lang="en-US" altLang="ja-JP" dirty="0"/>
          </a:p>
          <a:p>
            <a:pPr marL="0" indent="0">
              <a:buNone/>
            </a:pPr>
            <a:r>
              <a:rPr lang="ja-JP" altLang="en-US" dirty="0"/>
              <a:t>各ページの内容をご確認いただき、必要事項をご記入いただけますと幸いです。</a:t>
            </a:r>
            <a:endParaRPr lang="en-US" altLang="ja-JP" dirty="0"/>
          </a:p>
          <a:p>
            <a:pPr marL="0" indent="0">
              <a:buNone/>
            </a:pPr>
            <a:endParaRPr kumimoji="1" lang="en-US" altLang="ja-JP" dirty="0"/>
          </a:p>
          <a:p>
            <a:pPr marL="0" indent="0">
              <a:buNone/>
            </a:pPr>
            <a:r>
              <a:rPr kumimoji="1" lang="ja-JP" altLang="en-US" dirty="0"/>
              <a:t>ご記入の際は、本資料とセットでお送りしております。</a:t>
            </a:r>
            <a:endParaRPr kumimoji="1" lang="en-US" altLang="ja-JP" dirty="0"/>
          </a:p>
          <a:p>
            <a:pPr marL="0" indent="0">
              <a:buNone/>
            </a:pPr>
            <a:r>
              <a:rPr kumimoji="1" lang="ja-JP" altLang="en-US" dirty="0"/>
              <a:t>「サクセスプランの</a:t>
            </a:r>
            <a:r>
              <a:rPr lang="ja-JP" altLang="en-US" dirty="0"/>
              <a:t>作り</a:t>
            </a:r>
            <a:r>
              <a:rPr kumimoji="1" lang="ja-JP" altLang="en-US" dirty="0"/>
              <a:t>方</a:t>
            </a:r>
            <a:r>
              <a:rPr kumimoji="1" lang="en-US" altLang="ja-JP" dirty="0"/>
              <a:t>.pdf</a:t>
            </a:r>
            <a:r>
              <a:rPr kumimoji="1" lang="ja-JP" altLang="en-US" dirty="0"/>
              <a:t>」もご参照くださいませ。</a:t>
            </a:r>
            <a:endParaRPr kumimoji="1" lang="en-US" altLang="ja-JP" dirty="0"/>
          </a:p>
          <a:p>
            <a:pPr marL="0" indent="0">
              <a:buNone/>
            </a:pPr>
            <a:endParaRPr lang="en-US" altLang="ja-JP" dirty="0"/>
          </a:p>
          <a:p>
            <a:pPr marL="0" indent="0">
              <a:buNone/>
            </a:pPr>
            <a:r>
              <a:rPr kumimoji="1" lang="ja-JP" altLang="en-US" dirty="0"/>
              <a:t>ご記入が完了されましたら、サポート</a:t>
            </a:r>
            <a:r>
              <a:rPr lang="ja-JP" altLang="en-US" dirty="0"/>
              <a:t>センター（</a:t>
            </a:r>
            <a:r>
              <a:rPr lang="en-US" altLang="ja-JP" dirty="0">
                <a:hlinkClick r:id="rId3"/>
              </a:rPr>
              <a:t>rakurakuhanbai-support@cs.rakus.co.jp</a:t>
            </a:r>
            <a:r>
              <a:rPr lang="ja-JP" altLang="en-US" dirty="0"/>
              <a:t>）</a:t>
            </a:r>
            <a:r>
              <a:rPr kumimoji="1" lang="ja-JP" altLang="en-US" dirty="0"/>
              <a:t>まで</a:t>
            </a:r>
            <a:r>
              <a:rPr lang="ja-JP" altLang="en-US" dirty="0"/>
              <a:t>ご返送いただけますでしょうか。</a:t>
            </a:r>
            <a:endParaRPr lang="en-US" altLang="ja-JP" dirty="0"/>
          </a:p>
          <a:p>
            <a:pPr marL="0" indent="0">
              <a:buNone/>
            </a:pPr>
            <a:r>
              <a:rPr lang="ja-JP" altLang="en-US" dirty="0"/>
              <a:t>お忙しい中お手数をおかけしますが何卒よろしくお願い申し上げます。</a:t>
            </a:r>
            <a:endParaRPr kumimoji="1"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15D1EA7B-453C-52C8-E793-8EB70C1457AE}"/>
              </a:ext>
            </a:extLst>
          </p:cNvPr>
          <p:cNvSpPr>
            <a:spLocks noGrp="1"/>
          </p:cNvSpPr>
          <p:nvPr>
            <p:ph type="sldNum" sz="quarter" idx="12"/>
          </p:nvPr>
        </p:nvSpPr>
        <p:spPr/>
        <p:txBody>
          <a:bodyPr/>
          <a:lstStyle/>
          <a:p>
            <a:fld id="{D8A28372-6A5A-4399-8FC5-CCF396CD4981}" type="slidenum">
              <a:rPr lang="en-GB" smtClean="0"/>
              <a:t>3</a:t>
            </a:fld>
            <a:endParaRPr lang="en-GB"/>
          </a:p>
        </p:txBody>
      </p:sp>
    </p:spTree>
    <p:extLst>
      <p:ext uri="{BB962C8B-B14F-4D97-AF65-F5344CB8AC3E}">
        <p14:creationId xmlns:p14="http://schemas.microsoft.com/office/powerpoint/2010/main" val="186075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CDE4A0-DCC1-D214-E4D6-1C11CA20DE3B}"/>
              </a:ext>
            </a:extLst>
          </p:cNvPr>
          <p:cNvSpPr>
            <a:spLocks noGrp="1"/>
          </p:cNvSpPr>
          <p:nvPr>
            <p:ph type="title"/>
          </p:nvPr>
        </p:nvSpPr>
        <p:spPr/>
        <p:txBody>
          <a:bodyPr/>
          <a:lstStyle/>
          <a:p>
            <a:r>
              <a:rPr kumimoji="1" lang="ja-JP" altLang="en-US" dirty="0"/>
              <a:t>プロジェクト体制</a:t>
            </a:r>
          </a:p>
        </p:txBody>
      </p:sp>
      <p:sp>
        <p:nvSpPr>
          <p:cNvPr id="6" name="テキスト ボックス 5">
            <a:extLst>
              <a:ext uri="{FF2B5EF4-FFF2-40B4-BE49-F238E27FC236}">
                <a16:creationId xmlns:a16="http://schemas.microsoft.com/office/drawing/2014/main" id="{C1D27A41-9ACB-CE71-4842-33521414500B}"/>
              </a:ext>
            </a:extLst>
          </p:cNvPr>
          <p:cNvSpPr txBox="1"/>
          <p:nvPr/>
        </p:nvSpPr>
        <p:spPr>
          <a:xfrm>
            <a:off x="479420" y="5915617"/>
            <a:ext cx="10040888" cy="382028"/>
          </a:xfrm>
          <a:prstGeom prst="rect">
            <a:avLst/>
          </a:prstGeom>
          <a:noFill/>
        </p:spPr>
        <p:txBody>
          <a:bodyPr wrap="square" lIns="0" tIns="0" rIns="0" bIns="0" rtlCol="0">
            <a:spAutoFit/>
          </a:bodyPr>
          <a:lstStyle/>
          <a:p>
            <a:pPr algn="l">
              <a:lnSpc>
                <a:spcPct val="135000"/>
              </a:lnSpc>
            </a:pPr>
            <a:r>
              <a:rPr kumimoji="1" lang="en-US" altLang="ja-JP" sz="1000" dirty="0"/>
              <a:t>※</a:t>
            </a:r>
            <a:r>
              <a:rPr kumimoji="1" lang="ja-JP" altLang="en-US" sz="1000" dirty="0"/>
              <a:t>人事異動などで、各ポジションのご担当者様が変更になった場合にはサポートにご共有ください。</a:t>
            </a:r>
            <a:endParaRPr kumimoji="1" lang="en-US" altLang="ja-JP" sz="1000" dirty="0"/>
          </a:p>
          <a:p>
            <a:pPr algn="l">
              <a:lnSpc>
                <a:spcPct val="135000"/>
              </a:lnSpc>
            </a:pPr>
            <a:r>
              <a:rPr kumimoji="1" lang="ja-JP" altLang="en-US" sz="1000" dirty="0"/>
              <a:t>　</a:t>
            </a:r>
            <a:r>
              <a:rPr kumimoji="1" lang="zh-TW" altLang="en-US" sz="1000" dirty="0"/>
              <a:t>「楽楽販売」</a:t>
            </a:r>
            <a:r>
              <a:rPr kumimoji="1" lang="ja-JP" altLang="en-US" sz="1000" dirty="0"/>
              <a:t>からの重要なお知らせのご連絡先などを変更させていただきます。</a:t>
            </a:r>
          </a:p>
        </p:txBody>
      </p:sp>
      <p:sp>
        <p:nvSpPr>
          <p:cNvPr id="7" name="テキスト ボックス 6">
            <a:extLst>
              <a:ext uri="{FF2B5EF4-FFF2-40B4-BE49-F238E27FC236}">
                <a16:creationId xmlns:a16="http://schemas.microsoft.com/office/drawing/2014/main" id="{8D48DC0C-70BB-5B18-596C-817819A181D1}"/>
              </a:ext>
            </a:extLst>
          </p:cNvPr>
          <p:cNvSpPr txBox="1"/>
          <p:nvPr/>
        </p:nvSpPr>
        <p:spPr>
          <a:xfrm>
            <a:off x="479421" y="1376362"/>
            <a:ext cx="9912350" cy="496611"/>
          </a:xfrm>
          <a:prstGeom prst="rect">
            <a:avLst/>
          </a:prstGeom>
          <a:noFill/>
        </p:spPr>
        <p:txBody>
          <a:bodyPr wrap="square" lIns="0" tIns="0" rIns="0" bIns="0" rtlCol="0">
            <a:spAutoFit/>
          </a:bodyPr>
          <a:lstStyle/>
          <a:p>
            <a:pPr algn="l">
              <a:lnSpc>
                <a:spcPct val="135000"/>
              </a:lnSpc>
            </a:pPr>
            <a:r>
              <a:rPr kumimoji="1" lang="ja-JP" altLang="en-US" sz="1300" dirty="0"/>
              <a:t>楽楽販売導入のプロジェクト体制をご記入ください。</a:t>
            </a:r>
            <a:endParaRPr kumimoji="1" lang="en-US" altLang="ja-JP" sz="1300" dirty="0"/>
          </a:p>
          <a:p>
            <a:pPr algn="l">
              <a:lnSpc>
                <a:spcPct val="135000"/>
              </a:lnSpc>
            </a:pPr>
            <a:r>
              <a:rPr kumimoji="1" lang="ja-JP" altLang="en-US" sz="1300" dirty="0"/>
              <a:t>役割が重複しても問題はありませんが、できる限り役割を分担できるようアサインするのがおすすめです。</a:t>
            </a:r>
            <a:endParaRPr kumimoji="1" lang="en-US" altLang="ja-JP" sz="1300" dirty="0"/>
          </a:p>
        </p:txBody>
      </p:sp>
      <p:sp>
        <p:nvSpPr>
          <p:cNvPr id="3" name="スライド番号プレースホルダー 2">
            <a:extLst>
              <a:ext uri="{FF2B5EF4-FFF2-40B4-BE49-F238E27FC236}">
                <a16:creationId xmlns:a16="http://schemas.microsoft.com/office/drawing/2014/main" id="{CA59E98D-3A01-863B-D0B3-A531D7A9A536}"/>
              </a:ext>
            </a:extLst>
          </p:cNvPr>
          <p:cNvSpPr>
            <a:spLocks noGrp="1"/>
          </p:cNvSpPr>
          <p:nvPr>
            <p:ph type="sldNum" sz="quarter" idx="12"/>
          </p:nvPr>
        </p:nvSpPr>
        <p:spPr/>
        <p:txBody>
          <a:bodyPr/>
          <a:lstStyle/>
          <a:p>
            <a:fld id="{D8A28372-6A5A-4399-8FC5-CCF396CD4981}" type="slidenum">
              <a:rPr lang="en-GB" smtClean="0"/>
              <a:t>4</a:t>
            </a:fld>
            <a:endParaRPr lang="en-GB"/>
          </a:p>
        </p:txBody>
      </p:sp>
      <p:cxnSp>
        <p:nvCxnSpPr>
          <p:cNvPr id="8" name="直線コネクタ 7">
            <a:extLst>
              <a:ext uri="{FF2B5EF4-FFF2-40B4-BE49-F238E27FC236}">
                <a16:creationId xmlns:a16="http://schemas.microsoft.com/office/drawing/2014/main" id="{C37C1FD1-EA7A-B507-76DD-F3DECE2FA742}"/>
              </a:ext>
            </a:extLst>
          </p:cNvPr>
          <p:cNvCxnSpPr>
            <a:cxnSpLocks/>
          </p:cNvCxnSpPr>
          <p:nvPr/>
        </p:nvCxnSpPr>
        <p:spPr>
          <a:xfrm flipV="1">
            <a:off x="6355533" y="2562131"/>
            <a:ext cx="3327367" cy="67901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9" name="表 8">
            <a:extLst>
              <a:ext uri="{FF2B5EF4-FFF2-40B4-BE49-F238E27FC236}">
                <a16:creationId xmlns:a16="http://schemas.microsoft.com/office/drawing/2014/main" id="{2E800AB3-8526-76CF-7990-3F99CA6EDFC9}"/>
              </a:ext>
            </a:extLst>
          </p:cNvPr>
          <p:cNvGraphicFramePr>
            <a:graphicFrameLocks noGrp="1"/>
          </p:cNvGraphicFramePr>
          <p:nvPr>
            <p:extLst>
              <p:ext uri="{D42A27DB-BD31-4B8C-83A1-F6EECF244321}">
                <p14:modId xmlns:p14="http://schemas.microsoft.com/office/powerpoint/2010/main" val="3463684746"/>
              </p:ext>
            </p:extLst>
          </p:nvPr>
        </p:nvGraphicFramePr>
        <p:xfrm>
          <a:off x="485424" y="1903362"/>
          <a:ext cx="11233149" cy="4000097"/>
        </p:xfrm>
        <a:graphic>
          <a:graphicData uri="http://schemas.openxmlformats.org/drawingml/2006/table">
            <a:tbl>
              <a:tblPr>
                <a:tableStyleId>{5C22544A-7EE6-4342-B048-85BDC9FD1C3A}</a:tableStyleId>
              </a:tblPr>
              <a:tblGrid>
                <a:gridCol w="486679">
                  <a:extLst>
                    <a:ext uri="{9D8B030D-6E8A-4147-A177-3AD203B41FA5}">
                      <a16:colId xmlns:a16="http://schemas.microsoft.com/office/drawing/2014/main" val="565994490"/>
                    </a:ext>
                  </a:extLst>
                </a:gridCol>
                <a:gridCol w="1177330">
                  <a:extLst>
                    <a:ext uri="{9D8B030D-6E8A-4147-A177-3AD203B41FA5}">
                      <a16:colId xmlns:a16="http://schemas.microsoft.com/office/drawing/2014/main" val="2097422168"/>
                    </a:ext>
                  </a:extLst>
                </a:gridCol>
                <a:gridCol w="1913828">
                  <a:extLst>
                    <a:ext uri="{9D8B030D-6E8A-4147-A177-3AD203B41FA5}">
                      <a16:colId xmlns:a16="http://schemas.microsoft.com/office/drawing/2014/main" val="2791267428"/>
                    </a:ext>
                  </a:extLst>
                </a:gridCol>
                <a:gridCol w="1913828">
                  <a:extLst>
                    <a:ext uri="{9D8B030D-6E8A-4147-A177-3AD203B41FA5}">
                      <a16:colId xmlns:a16="http://schemas.microsoft.com/office/drawing/2014/main" val="3232122917"/>
                    </a:ext>
                  </a:extLst>
                </a:gridCol>
                <a:gridCol w="1913828">
                  <a:extLst>
                    <a:ext uri="{9D8B030D-6E8A-4147-A177-3AD203B41FA5}">
                      <a16:colId xmlns:a16="http://schemas.microsoft.com/office/drawing/2014/main" val="683172006"/>
                    </a:ext>
                  </a:extLst>
                </a:gridCol>
                <a:gridCol w="1913828">
                  <a:extLst>
                    <a:ext uri="{9D8B030D-6E8A-4147-A177-3AD203B41FA5}">
                      <a16:colId xmlns:a16="http://schemas.microsoft.com/office/drawing/2014/main" val="2339507051"/>
                    </a:ext>
                  </a:extLst>
                </a:gridCol>
                <a:gridCol w="1913828">
                  <a:extLst>
                    <a:ext uri="{9D8B030D-6E8A-4147-A177-3AD203B41FA5}">
                      <a16:colId xmlns:a16="http://schemas.microsoft.com/office/drawing/2014/main" val="88133236"/>
                    </a:ext>
                  </a:extLst>
                </a:gridCol>
              </a:tblGrid>
              <a:tr h="408310">
                <a:tc gridSpan="2">
                  <a:txBody>
                    <a:bodyPr/>
                    <a:lstStyle/>
                    <a:p>
                      <a:pPr algn="ctr" fontAlgn="ctr"/>
                      <a:endPar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accent1"/>
                    </a:solidFill>
                  </a:tcPr>
                </a:tc>
                <a:tc hMerge="1">
                  <a:txBody>
                    <a:bodyPr/>
                    <a:lstStyle/>
                    <a:p>
                      <a:endParaRPr/>
                    </a:p>
                  </a:txBody>
                  <a:tcPr marL="8290" marR="8290" marT="8290" marB="0" anchor="ctr">
                    <a:solidFill>
                      <a:schemeClr val="accent1"/>
                    </a:solidFill>
                  </a:tcPr>
                </a:tc>
                <a:tc>
                  <a:txBody>
                    <a:bodyPr/>
                    <a:lstStyle/>
                    <a:p>
                      <a:pPr algn="ctr" fontAlgn="ctr"/>
                      <a:r>
                        <a:rPr lang="ja-JP" altLang="en-US" sz="1400" b="0" u="none" strike="noStrike" dirty="0">
                          <a:solidFill>
                            <a:schemeClr val="bg1"/>
                          </a:solidFill>
                          <a:effectLst/>
                        </a:rPr>
                        <a:t>決裁者</a:t>
                      </a:r>
                      <a:endPar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accent1"/>
                    </a:solidFill>
                  </a:tcPr>
                </a:tc>
                <a:tc>
                  <a:txBody>
                    <a:bodyPr/>
                    <a:lstStyle/>
                    <a:p>
                      <a:pPr algn="ctr" fontAlgn="ctr"/>
                      <a:r>
                        <a:rPr lang="ja-JP" altLang="en-US" sz="1400" b="0" u="none" strike="noStrike" dirty="0">
                          <a:solidFill>
                            <a:schemeClr val="bg1"/>
                          </a:solidFill>
                          <a:effectLst/>
                        </a:rPr>
                        <a:t>プロジェクトリーダー</a:t>
                      </a:r>
                      <a:endPar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accent1"/>
                    </a:solidFill>
                  </a:tcPr>
                </a:tc>
                <a:tc>
                  <a:txBody>
                    <a:bodyPr/>
                    <a:lstStyle/>
                    <a:p>
                      <a:pPr algn="ctr" fontAlgn="ct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現場担当者</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accent1"/>
                    </a:solidFill>
                  </a:tcPr>
                </a:tc>
                <a:tc>
                  <a:txBody>
                    <a:bodyPr/>
                    <a:lstStyle/>
                    <a:p>
                      <a:pPr algn="ctr" fontAlgn="ct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構築担当者①</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accent1"/>
                    </a:solidFill>
                  </a:tcPr>
                </a:tc>
                <a:tc>
                  <a:txBody>
                    <a:bodyPr/>
                    <a:lstStyle/>
                    <a:p>
                      <a:pPr algn="ctr" fontAlgn="ct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構築担当者②</a:t>
                      </a:r>
                      <a:endParaRPr lang="en-US" altLang="ja-JP" sz="1400" b="0"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accent1"/>
                    </a:solidFill>
                  </a:tcPr>
                </a:tc>
                <a:extLst>
                  <a:ext uri="{0D108BD9-81ED-4DB2-BD59-A6C34878D82A}">
                    <a16:rowId xmlns:a16="http://schemas.microsoft.com/office/drawing/2014/main" val="2249012507"/>
                  </a:ext>
                </a:extLst>
              </a:tr>
              <a:tr h="533338">
                <a:tc gridSpan="2">
                  <a:txBody>
                    <a:bodyPr/>
                    <a:lstStyle/>
                    <a:p>
                      <a:pPr algn="ctr" fontAlgn="ctr"/>
                      <a:r>
                        <a:rPr lang="ja-JP" altLang="en-US" sz="1400" u="none" strike="noStrike" dirty="0">
                          <a:solidFill>
                            <a:schemeClr val="tx1"/>
                          </a:solidFill>
                          <a:effectLst/>
                        </a:rPr>
                        <a:t>理想の人物像</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ja-JP" altLang="en-US" sz="1100" u="none" strike="noStrike" dirty="0">
                          <a:solidFill>
                            <a:schemeClr val="tx1"/>
                          </a:solidFill>
                          <a:effectLst/>
                        </a:rPr>
                        <a:t>導入を決めた方</a:t>
                      </a:r>
                      <a:endPar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100" u="none" strike="noStrike" dirty="0">
                          <a:solidFill>
                            <a:schemeClr val="tx1"/>
                          </a:solidFill>
                          <a:effectLst/>
                        </a:rPr>
                        <a:t>推進力のある方</a:t>
                      </a:r>
                      <a:br>
                        <a:rPr lang="ja-JP" altLang="en-US" sz="1100" u="none" strike="noStrike" dirty="0">
                          <a:solidFill>
                            <a:schemeClr val="tx1"/>
                          </a:solidFill>
                          <a:effectLst/>
                        </a:rPr>
                      </a:br>
                      <a:r>
                        <a:rPr lang="ja-JP" altLang="en-US" sz="1100" u="none" strike="noStrike" dirty="0">
                          <a:solidFill>
                            <a:schemeClr val="tx1"/>
                          </a:solidFill>
                          <a:effectLst/>
                        </a:rPr>
                        <a:t>他部門の方とも話しやすい方</a:t>
                      </a:r>
                      <a:endPar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実務担当の方</a:t>
                      </a:r>
                      <a:endParaRPr lang="en-US" altLang="ja-JP"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「楽楽販売」のメイン利用者</a:t>
                      </a:r>
                      <a:endParaRPr lang="en-US" altLang="ja-JP"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gridSpan="2">
                  <a:txBody>
                    <a:bodyPr/>
                    <a:lstStyle/>
                    <a:p>
                      <a:pPr algn="ctr" fontAlgn="ct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システム導入経験がある方</a:t>
                      </a:r>
                      <a:endParaRPr lang="en-US" altLang="ja-JP"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ctr"/>
                      <a:r>
                        <a:rPr lang="en-US" altLang="ja-JP" sz="1100" b="0" i="0" u="none" strike="noStrike" dirty="0">
                          <a:solidFill>
                            <a:schemeClr val="tx1"/>
                          </a:solidFill>
                          <a:effectLst/>
                          <a:latin typeface="BIZ UDPゴシック" panose="020B0400000000000000" pitchFamily="50" charset="-128"/>
                          <a:ea typeface="BIZ UDPゴシック" panose="020B0400000000000000" pitchFamily="50" charset="-128"/>
                        </a:rPr>
                        <a:t>Excel</a:t>
                      </a: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が得意な方</a:t>
                      </a:r>
                      <a:endParaRPr lang="en-US" altLang="ja-JP"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hMerge="1">
                  <a:txBody>
                    <a:bodyPr/>
                    <a:lstStyle/>
                    <a:p>
                      <a:pPr algn="ctr" fontAlgn="ctr"/>
                      <a:endPar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8290" marR="8290" marT="8290" marB="0" anchor="ctr"/>
                </a:tc>
                <a:extLst>
                  <a:ext uri="{0D108BD9-81ED-4DB2-BD59-A6C34878D82A}">
                    <a16:rowId xmlns:a16="http://schemas.microsoft.com/office/drawing/2014/main" val="609647517"/>
                  </a:ext>
                </a:extLst>
              </a:tr>
              <a:tr h="1296000">
                <a:tc gridSpan="2">
                  <a:txBody>
                    <a:bodyPr/>
                    <a:lstStyle/>
                    <a:p>
                      <a:pPr algn="ctr" fontAlgn="ctr"/>
                      <a:r>
                        <a:rPr lang="ja-JP" altLang="en-US" sz="1400" u="none" strike="noStrike" dirty="0">
                          <a:solidFill>
                            <a:schemeClr val="tx1"/>
                          </a:solidFill>
                          <a:effectLst/>
                        </a:rPr>
                        <a:t>やること</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l" fontAlgn="ctr">
                        <a:lnSpc>
                          <a:spcPct val="120000"/>
                        </a:lnSpc>
                      </a:pPr>
                      <a:r>
                        <a:rPr lang="ja-JP" altLang="en-US" sz="900" u="none" strike="noStrike" dirty="0">
                          <a:solidFill>
                            <a:schemeClr val="tx1"/>
                          </a:solidFill>
                          <a:effectLst/>
                        </a:rPr>
                        <a:t>・「</a:t>
                      </a:r>
                      <a:r>
                        <a:rPr lang="zh-TW" altLang="en-US" sz="900" u="none" strike="noStrike" dirty="0">
                          <a:solidFill>
                            <a:schemeClr val="tx1"/>
                          </a:solidFill>
                          <a:effectLst/>
                        </a:rPr>
                        <a:t>楽楽販売</a:t>
                      </a:r>
                      <a:r>
                        <a:rPr lang="ja-JP" altLang="en-US" sz="900" u="none" strike="noStrike" dirty="0">
                          <a:solidFill>
                            <a:schemeClr val="tx1"/>
                          </a:solidFill>
                          <a:effectLst/>
                        </a:rPr>
                        <a:t>」の導入目的、</a:t>
                      </a:r>
                      <a:endParaRPr lang="en-US" altLang="ja-JP" sz="900" u="none" strike="noStrike" dirty="0">
                        <a:solidFill>
                          <a:schemeClr val="tx1"/>
                        </a:solidFill>
                        <a:effectLst/>
                      </a:endParaRPr>
                    </a:p>
                    <a:p>
                      <a:pPr algn="l" fontAlgn="ctr">
                        <a:lnSpc>
                          <a:spcPct val="120000"/>
                        </a:lnSpc>
                      </a:pPr>
                      <a:r>
                        <a:rPr lang="ja-JP" altLang="en-US" sz="900" u="none" strike="noStrike" dirty="0">
                          <a:solidFill>
                            <a:schemeClr val="tx1"/>
                          </a:solidFill>
                          <a:effectLst/>
                        </a:rPr>
                        <a:t>　時期を現場に周知する</a:t>
                      </a:r>
                      <a:endParaRPr lang="en-US" altLang="ja-JP" sz="900" u="none" strike="noStrike" dirty="0">
                        <a:solidFill>
                          <a:schemeClr val="tx1"/>
                        </a:solidFill>
                        <a:effectLst/>
                      </a:endParaRPr>
                    </a:p>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・利用開始後の効果測定など、</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 利用継続に向けた振り返りを行う</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1100" b="1" i="0" u="none" strike="noStrike" dirty="0">
                          <a:solidFill>
                            <a:schemeClr val="tx1"/>
                          </a:solidFill>
                          <a:effectLst/>
                          <a:latin typeface="BIZ UDPゴシック" panose="020B0400000000000000" pitchFamily="50" charset="-128"/>
                          <a:ea typeface="BIZ UDPゴシック" panose="020B0400000000000000" pitchFamily="50" charset="-128"/>
                        </a:rPr>
                        <a:t>楽楽販売の運用開始を</a:t>
                      </a:r>
                      <a:endParaRPr lang="en-US" altLang="ja-JP" sz="1100" b="1"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1100" b="1" i="0" u="none" strike="noStrike" dirty="0">
                          <a:solidFill>
                            <a:schemeClr val="tx1"/>
                          </a:solidFill>
                          <a:effectLst/>
                          <a:latin typeface="BIZ UDPゴシック" panose="020B0400000000000000" pitchFamily="50" charset="-128"/>
                          <a:ea typeface="BIZ UDPゴシック" panose="020B0400000000000000" pitchFamily="50" charset="-128"/>
                        </a:rPr>
                        <a:t>判断される方：</a:t>
                      </a:r>
                      <a:endParaRPr lang="en-US" altLang="ja-JP" sz="1100" b="1"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lnSpc>
                          <a:spcPct val="120000"/>
                        </a:lnSpc>
                      </a:pPr>
                      <a:r>
                        <a:rPr lang="ja-JP" altLang="en-US" sz="900" u="none" strike="noStrike" dirty="0">
                          <a:solidFill>
                            <a:schemeClr val="tx1"/>
                          </a:solidFill>
                          <a:effectLst/>
                        </a:rPr>
                        <a:t>・進捗管理をして、遅延を防ぐ</a:t>
                      </a:r>
                      <a:br>
                        <a:rPr lang="ja-JP" altLang="en-US" sz="900" u="none" strike="noStrike" dirty="0">
                          <a:solidFill>
                            <a:schemeClr val="tx1"/>
                          </a:solidFill>
                          <a:effectLst/>
                        </a:rPr>
                      </a:br>
                      <a:r>
                        <a:rPr lang="ja-JP" altLang="en-US" sz="900" u="none" strike="noStrike" dirty="0">
                          <a:solidFill>
                            <a:schemeClr val="tx1"/>
                          </a:solidFill>
                          <a:effectLst/>
                        </a:rPr>
                        <a:t>・構築担当者が構築作業に専念できるように他部署との調整を実施する</a:t>
                      </a:r>
                      <a:endPar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・要件に抜けもれがないかビューする</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・構築／テスト中に「楽楽販売」が運用しやすい内容かビューし、構築担当者にフィーバックする</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ja-JP" altLang="en-US" sz="900" u="none" strike="noStrike" dirty="0">
                          <a:solidFill>
                            <a:schemeClr val="tx1"/>
                          </a:solidFill>
                          <a:effectLst/>
                        </a:rPr>
                        <a:t>運用開始前の社内向けの説明会などの段取りを行う</a:t>
                      </a:r>
                      <a:endPar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gridSpan="2">
                  <a:txBody>
                    <a:bodyPr/>
                    <a:lstStyle/>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zh-TW"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「楽楽販売」</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の設計と構築を行う</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・現場の要望と要件を正しく理解し、システムに反映する</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・構築中の内容のレビューを現場に依頼する</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構築にかけられる時間：</a:t>
                      </a:r>
                      <a:r>
                        <a:rPr lang="en-US" altLang="ja-JP" sz="1100" b="0" i="0" u="none" strike="noStrike" dirty="0">
                          <a:solidFill>
                            <a:schemeClr val="tx2"/>
                          </a:solidFill>
                          <a:effectLst/>
                          <a:latin typeface="BIZ UDPゴシック" panose="020B0400000000000000" pitchFamily="50" charset="-128"/>
                          <a:ea typeface="BIZ UDPゴシック" panose="020B0400000000000000" pitchFamily="50" charset="-128"/>
                        </a:rPr>
                        <a:t>10</a:t>
                      </a: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時間／週</a:t>
                      </a:r>
                      <a:endParaRPr lang="en-US" altLang="ja-JP"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lnSpc>
                          <a:spcPct val="120000"/>
                        </a:lnSpc>
                      </a:pP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多忙時期：</a:t>
                      </a:r>
                      <a:r>
                        <a:rPr lang="ja-JP" altLang="en-US" sz="1100" b="0" i="0" u="none" strike="noStrike" dirty="0">
                          <a:solidFill>
                            <a:schemeClr val="tx2"/>
                          </a:solidFill>
                          <a:effectLst/>
                          <a:latin typeface="BIZ UDPゴシック" panose="020B0400000000000000" pitchFamily="50" charset="-128"/>
                          <a:ea typeface="BIZ UDPゴシック" panose="020B0400000000000000" pitchFamily="50" charset="-128"/>
                        </a:rPr>
                        <a:t>月末月初（経理作業も担当しているため）</a:t>
                      </a:r>
                      <a:endParaRPr lang="en-US" altLang="ja-JP" sz="11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hMerge="1">
                  <a:txBody>
                    <a:bodyPr/>
                    <a:lstStyle/>
                    <a:p>
                      <a:pPr algn="l" fontAlgn="ctr"/>
                      <a:endPar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8290" marR="8290" marT="8290" marB="0" anchor="ctr"/>
                </a:tc>
                <a:extLst>
                  <a:ext uri="{0D108BD9-81ED-4DB2-BD59-A6C34878D82A}">
                    <a16:rowId xmlns:a16="http://schemas.microsoft.com/office/drawing/2014/main" val="3061316173"/>
                  </a:ext>
                </a:extLst>
              </a:tr>
              <a:tr h="324187">
                <a:tc rowSpan="4">
                  <a:txBody>
                    <a:bodyPr/>
                    <a:lstStyle/>
                    <a:p>
                      <a:pPr algn="ctr" fontAlgn="ctr"/>
                      <a:r>
                        <a:rPr lang="ja-JP" altLang="en-US" sz="1400" u="none" strike="noStrike" dirty="0">
                          <a:solidFill>
                            <a:schemeClr val="tx1"/>
                          </a:solidFill>
                          <a:effectLst/>
                        </a:rPr>
                        <a:t>担当者情報</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vert="eaVert"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ja-JP" altLang="en-US" sz="1400" u="none" strike="noStrike" dirty="0">
                          <a:solidFill>
                            <a:schemeClr val="tx1"/>
                          </a:solidFill>
                          <a:effectLst/>
                        </a:rPr>
                        <a:t>お名前</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〇〇　●●</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〇〇　●●</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〇〇　●●</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〇〇　●●</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〇〇　●●</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3944847513"/>
                  </a:ext>
                </a:extLst>
              </a:tr>
              <a:tr h="324187">
                <a:tc vMerge="1">
                  <a:txBody>
                    <a:bodyPr/>
                    <a:lstStyle/>
                    <a:p>
                      <a:endParaRPr kumimoji="1" lang="ja-JP" altLang="en-US"/>
                    </a:p>
                  </a:txBody>
                  <a:tcPr/>
                </a:tc>
                <a:tc>
                  <a:txBody>
                    <a:bodyPr/>
                    <a:lstStyle/>
                    <a:p>
                      <a:pPr algn="ctr" fontAlgn="ctr"/>
                      <a:r>
                        <a:rPr lang="ja-JP" altLang="en-US" sz="1400" u="none" strike="noStrike" dirty="0">
                          <a:solidFill>
                            <a:schemeClr val="tx1"/>
                          </a:solidFill>
                          <a:effectLst/>
                        </a:rPr>
                        <a:t>部署名</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取締役</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総務部</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総務部</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総務部</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情報システム部</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274642376"/>
                  </a:ext>
                </a:extLst>
              </a:tr>
              <a:tr h="324187">
                <a:tc vMerge="1">
                  <a:txBody>
                    <a:bodyPr/>
                    <a:lstStyle/>
                    <a:p>
                      <a:endParaRPr kumimoji="1" lang="ja-JP" altLang="en-US"/>
                    </a:p>
                  </a:txBody>
                  <a:tcPr/>
                </a:tc>
                <a:tc>
                  <a:txBody>
                    <a:bodyPr/>
                    <a:lstStyle/>
                    <a:p>
                      <a:pPr algn="ctr" fontAlgn="ctr"/>
                      <a:r>
                        <a:rPr lang="ja-JP" altLang="en-US" sz="1400" u="none" strike="noStrike" dirty="0">
                          <a:solidFill>
                            <a:schemeClr val="tx1"/>
                          </a:solidFill>
                          <a:effectLst/>
                        </a:rPr>
                        <a:t>電話番号</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00-000-0000</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00-000-0000</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00-000-0000</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00-000-0000</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00-000-0000</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1513635201"/>
                  </a:ext>
                </a:extLst>
              </a:tr>
              <a:tr h="394944">
                <a:tc vMerge="1">
                  <a:txBody>
                    <a:bodyPr/>
                    <a:lstStyle/>
                    <a:p>
                      <a:endParaRPr kumimoji="1" lang="ja-JP" altLang="en-US"/>
                    </a:p>
                  </a:txBody>
                  <a:tcPr/>
                </a:tc>
                <a:tc>
                  <a:txBody>
                    <a:bodyPr/>
                    <a:lstStyle/>
                    <a:p>
                      <a:pPr algn="ctr" fontAlgn="ctr"/>
                      <a:r>
                        <a:rPr lang="ja-JP" altLang="en-US" sz="1300" u="none" strike="noStrike" dirty="0">
                          <a:solidFill>
                            <a:schemeClr val="tx1"/>
                          </a:solidFill>
                          <a:effectLst/>
                        </a:rPr>
                        <a:t>メールアドレス</a:t>
                      </a:r>
                      <a:endParaRPr lang="ja-JP" altLang="en-US" sz="13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ｘｘｘｘ＠ｘｘ</a:t>
                      </a: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.co.jp</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ｘｘｘｘ＠ｘｘ</a:t>
                      </a: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.co.jp</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ｘｘｘｘ＠ｘｘ</a:t>
                      </a: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.co.jp</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ｘｘｘｘ＠ｘｘ</a:t>
                      </a: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.co.jp</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ｘｘｘｘ＠ｘｘ</a:t>
                      </a:r>
                      <a:r>
                        <a:rPr lang="en-US" altLang="ja-JP" sz="1400" b="0" i="0" u="none" strike="noStrike" dirty="0">
                          <a:solidFill>
                            <a:schemeClr val="tx2"/>
                          </a:solidFill>
                          <a:effectLst/>
                          <a:latin typeface="BIZ UDPゴシック" panose="020B0400000000000000" pitchFamily="50" charset="-128"/>
                          <a:ea typeface="BIZ UDPゴシック" panose="020B0400000000000000" pitchFamily="50" charset="-128"/>
                        </a:rPr>
                        <a:t>.co.jp</a:t>
                      </a: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549326082"/>
                  </a:ext>
                </a:extLst>
              </a:tr>
              <a:tr h="394944">
                <a:tc>
                  <a:txBody>
                    <a:bodyPr/>
                    <a:lstStyle/>
                    <a:p>
                      <a:pPr algn="ctr"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その他</a:t>
                      </a:r>
                    </a:p>
                  </a:txBody>
                  <a:tcPr marL="8290" marR="8290" marT="8290" marB="0" vert="eaVert"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300" b="0" i="0" u="none" strike="noStrike" dirty="0">
                          <a:solidFill>
                            <a:schemeClr val="tx1"/>
                          </a:solidFill>
                          <a:effectLst/>
                          <a:latin typeface="BIZ UDPゴシック" panose="020B0400000000000000" pitchFamily="50" charset="-128"/>
                          <a:ea typeface="BIZ UDPゴシック" panose="020B0400000000000000" pitchFamily="50" charset="-128"/>
                        </a:rPr>
                        <a:t>総従業員数</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○人</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rPr>
                        <a:t>決算月</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rPr>
                        <a:t>○月</a:t>
                      </a:r>
                    </a:p>
                  </a:txBody>
                  <a:tcPr marL="8290" marR="8290" marT="829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ctr" fontAlgn="ct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solidFill>
                        <a:srgbClr val="D2D2D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14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8290" marR="8290" marT="829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0439799"/>
                  </a:ext>
                </a:extLst>
              </a:tr>
            </a:tbl>
          </a:graphicData>
        </a:graphic>
      </p:graphicFrame>
    </p:spTree>
    <p:extLst>
      <p:ext uri="{BB962C8B-B14F-4D97-AF65-F5344CB8AC3E}">
        <p14:creationId xmlns:p14="http://schemas.microsoft.com/office/powerpoint/2010/main" val="283370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F4E3F-299A-A8D5-66EF-CB6A5DBC7AF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A6A182-6E6D-A610-CFB7-EC8266D66EF5}"/>
              </a:ext>
            </a:extLst>
          </p:cNvPr>
          <p:cNvSpPr>
            <a:spLocks noGrp="1"/>
          </p:cNvSpPr>
          <p:nvPr>
            <p:ph type="title"/>
          </p:nvPr>
        </p:nvSpPr>
        <p:spPr/>
        <p:txBody>
          <a:bodyPr/>
          <a:lstStyle/>
          <a:p>
            <a:r>
              <a:rPr kumimoji="1" lang="ja-JP" altLang="en-US" dirty="0"/>
              <a:t>対象業務と担当部署</a:t>
            </a:r>
          </a:p>
        </p:txBody>
      </p:sp>
      <p:sp>
        <p:nvSpPr>
          <p:cNvPr id="4" name="スライド番号プレースホルダー 3">
            <a:extLst>
              <a:ext uri="{FF2B5EF4-FFF2-40B4-BE49-F238E27FC236}">
                <a16:creationId xmlns:a16="http://schemas.microsoft.com/office/drawing/2014/main" id="{512C63FD-01E7-A41C-A73B-7BC67CC5387B}"/>
              </a:ext>
            </a:extLst>
          </p:cNvPr>
          <p:cNvSpPr>
            <a:spLocks noGrp="1"/>
          </p:cNvSpPr>
          <p:nvPr>
            <p:ph type="sldNum" sz="quarter" idx="12"/>
          </p:nvPr>
        </p:nvSpPr>
        <p:spPr/>
        <p:txBody>
          <a:bodyPr/>
          <a:lstStyle/>
          <a:p>
            <a:fld id="{D8A28372-6A5A-4399-8FC5-CCF396CD4981}" type="slidenum">
              <a:rPr lang="en-GB" smtClean="0"/>
              <a:t>5</a:t>
            </a:fld>
            <a:endParaRPr lang="en-GB"/>
          </a:p>
        </p:txBody>
      </p:sp>
      <p:sp>
        <p:nvSpPr>
          <p:cNvPr id="5" name="テキスト ボックス 4">
            <a:extLst>
              <a:ext uri="{FF2B5EF4-FFF2-40B4-BE49-F238E27FC236}">
                <a16:creationId xmlns:a16="http://schemas.microsoft.com/office/drawing/2014/main" id="{CF544325-0054-1C6A-3077-4DB2B2A4DA8E}"/>
              </a:ext>
            </a:extLst>
          </p:cNvPr>
          <p:cNvSpPr txBox="1"/>
          <p:nvPr/>
        </p:nvSpPr>
        <p:spPr>
          <a:xfrm>
            <a:off x="479424" y="1386666"/>
            <a:ext cx="8933517" cy="670183"/>
          </a:xfrm>
          <a:prstGeom prst="rect">
            <a:avLst/>
          </a:prstGeom>
          <a:noFill/>
        </p:spPr>
        <p:txBody>
          <a:bodyPr wrap="square" lIns="0" tIns="0" rIns="0" bIns="0" rtlCol="0">
            <a:spAutoFit/>
          </a:bodyPr>
          <a:lstStyle/>
          <a:p>
            <a:pPr algn="l">
              <a:lnSpc>
                <a:spcPct val="135000"/>
              </a:lnSpc>
            </a:pPr>
            <a:r>
              <a:rPr kumimoji="1" lang="zh-TW" altLang="en-US" sz="1300" dirty="0"/>
              <a:t>「楽楽販売」</a:t>
            </a:r>
            <a:r>
              <a:rPr kumimoji="1" lang="ja-JP" altLang="en-US" sz="1300" dirty="0"/>
              <a:t>で対応されたい業務を「</a:t>
            </a:r>
            <a:r>
              <a:rPr kumimoji="1" lang="en-US" altLang="ja-JP" sz="1300" dirty="0"/>
              <a:t>Must</a:t>
            </a:r>
            <a:r>
              <a:rPr kumimoji="1" lang="ja-JP" altLang="en-US" sz="1300" dirty="0"/>
              <a:t>」「</a:t>
            </a:r>
            <a:r>
              <a:rPr kumimoji="1" lang="en-US" altLang="ja-JP" sz="1300" dirty="0"/>
              <a:t>Should</a:t>
            </a:r>
            <a:r>
              <a:rPr kumimoji="1" lang="ja-JP" altLang="en-US" sz="1300" dirty="0"/>
              <a:t>」「</a:t>
            </a:r>
            <a:r>
              <a:rPr kumimoji="1" lang="en-US" altLang="ja-JP" sz="1300" dirty="0"/>
              <a:t>Could</a:t>
            </a:r>
            <a:r>
              <a:rPr kumimoji="1" lang="ja-JP" altLang="en-US" sz="1300" dirty="0"/>
              <a:t>」の区分に沿ってご記載いただきますようお願いいたします。</a:t>
            </a:r>
            <a:endParaRPr kumimoji="1" lang="en-US" altLang="ja-JP" sz="1300" dirty="0"/>
          </a:p>
          <a:p>
            <a:pPr marL="0" indent="0">
              <a:buNone/>
            </a:pPr>
            <a:r>
              <a:rPr kumimoji="1" lang="ja-JP" altLang="en-US" sz="1300" dirty="0"/>
              <a:t>区分の詳細は「サクセスプランの作り方」</a:t>
            </a:r>
            <a:r>
              <a:rPr kumimoji="1" lang="en-US" altLang="ja-JP" sz="1300" dirty="0"/>
              <a:t>P12</a:t>
            </a:r>
            <a:r>
              <a:rPr kumimoji="1" lang="ja-JP" altLang="en-US" sz="1300" dirty="0"/>
              <a:t>をご参照ください。</a:t>
            </a:r>
          </a:p>
          <a:p>
            <a:pPr marL="0" indent="0">
              <a:buNone/>
            </a:pPr>
            <a:endParaRPr kumimoji="1" lang="en-US" altLang="ja-JP" sz="1300" dirty="0"/>
          </a:p>
        </p:txBody>
      </p:sp>
      <p:graphicFrame>
        <p:nvGraphicFramePr>
          <p:cNvPr id="3" name="表 2">
            <a:extLst>
              <a:ext uri="{FF2B5EF4-FFF2-40B4-BE49-F238E27FC236}">
                <a16:creationId xmlns:a16="http://schemas.microsoft.com/office/drawing/2014/main" id="{9BCFB7AA-1CCB-6D83-E0A3-FE6D1151986F}"/>
              </a:ext>
            </a:extLst>
          </p:cNvPr>
          <p:cNvGraphicFramePr>
            <a:graphicFrameLocks noGrp="1"/>
          </p:cNvGraphicFramePr>
          <p:nvPr>
            <p:extLst>
              <p:ext uri="{D42A27DB-BD31-4B8C-83A1-F6EECF244321}">
                <p14:modId xmlns:p14="http://schemas.microsoft.com/office/powerpoint/2010/main" val="372483675"/>
              </p:ext>
            </p:extLst>
          </p:nvPr>
        </p:nvGraphicFramePr>
        <p:xfrm>
          <a:off x="479425" y="1913160"/>
          <a:ext cx="5400000" cy="4320000"/>
        </p:xfrm>
        <a:graphic>
          <a:graphicData uri="http://schemas.openxmlformats.org/drawingml/2006/table">
            <a:tbl>
              <a:tblPr>
                <a:tableStyleId>{5C22544A-7EE6-4342-B048-85BDC9FD1C3A}</a:tableStyleId>
              </a:tblPr>
              <a:tblGrid>
                <a:gridCol w="1080000">
                  <a:extLst>
                    <a:ext uri="{9D8B030D-6E8A-4147-A177-3AD203B41FA5}">
                      <a16:colId xmlns:a16="http://schemas.microsoft.com/office/drawing/2014/main" val="4232605124"/>
                    </a:ext>
                  </a:extLst>
                </a:gridCol>
                <a:gridCol w="1440000">
                  <a:extLst>
                    <a:ext uri="{9D8B030D-6E8A-4147-A177-3AD203B41FA5}">
                      <a16:colId xmlns:a16="http://schemas.microsoft.com/office/drawing/2014/main" val="26858363"/>
                    </a:ext>
                  </a:extLst>
                </a:gridCol>
                <a:gridCol w="2880000">
                  <a:extLst>
                    <a:ext uri="{9D8B030D-6E8A-4147-A177-3AD203B41FA5}">
                      <a16:colId xmlns:a16="http://schemas.microsoft.com/office/drawing/2014/main" val="3070927061"/>
                    </a:ext>
                  </a:extLst>
                </a:gridCol>
              </a:tblGrid>
              <a:tr h="360000">
                <a:tc gridSpan="3">
                  <a:txBody>
                    <a:bodyPr/>
                    <a:lstStyle/>
                    <a:p>
                      <a:pPr algn="ctr"/>
                      <a:r>
                        <a:rPr kumimoji="1" lang="en-US" altLang="ja-JP" sz="1400" dirty="0">
                          <a:solidFill>
                            <a:schemeClr val="bg1"/>
                          </a:solidFill>
                        </a:rPr>
                        <a:t>Must</a:t>
                      </a:r>
                      <a:r>
                        <a:rPr kumimoji="1" lang="ja-JP" altLang="en-US" sz="1400" dirty="0">
                          <a:solidFill>
                            <a:schemeClr val="bg1"/>
                          </a:solidFill>
                        </a:rPr>
                        <a:t>（最優先で対応すべき業務）</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dirty="0"/>
                    </a:p>
                  </a:txBody>
                  <a:tcPr/>
                </a:tc>
                <a:tc hMerge="1">
                  <a:txBody>
                    <a:bodyPr/>
                    <a:lstStyle/>
                    <a:p>
                      <a:endParaRPr kumimoji="1" lang="ja-JP" altLang="en-US" dirty="0"/>
                    </a:p>
                  </a:txBody>
                  <a:tcPr/>
                </a:tc>
                <a:extLst>
                  <a:ext uri="{0D108BD9-81ED-4DB2-BD59-A6C34878D82A}">
                    <a16:rowId xmlns:a16="http://schemas.microsoft.com/office/drawing/2014/main" val="131542583"/>
                  </a:ext>
                </a:extLst>
              </a:tr>
              <a:tr h="360000">
                <a:tc>
                  <a:txBody>
                    <a:bodyPr/>
                    <a:lstStyle/>
                    <a:p>
                      <a:pPr algn="ctr"/>
                      <a:r>
                        <a:rPr kumimoji="1" lang="ja-JP" altLang="en-US" sz="1400" dirty="0">
                          <a:solidFill>
                            <a:schemeClr val="bg1"/>
                          </a:solidFill>
                        </a:rPr>
                        <a:t>部署</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400" dirty="0">
                          <a:solidFill>
                            <a:schemeClr val="bg1"/>
                          </a:solidFill>
                        </a:rPr>
                        <a:t>対象業務</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400" dirty="0">
                          <a:solidFill>
                            <a:schemeClr val="bg1"/>
                          </a:solidFill>
                        </a:rPr>
                        <a:t>具体内容</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45264547"/>
                  </a:ext>
                </a:extLst>
              </a:tr>
              <a:tr h="360000">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6121562"/>
                  </a:ext>
                </a:extLst>
              </a:tr>
              <a:tr h="360000">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471636"/>
                  </a:ext>
                </a:extLst>
              </a:tr>
              <a:tr h="360000">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490889"/>
                  </a:ext>
                </a:extLst>
              </a:tr>
              <a:tr h="360000">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306007"/>
                  </a:ext>
                </a:extLst>
              </a:tr>
              <a:tr h="360000">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736441"/>
                  </a:ext>
                </a:extLst>
              </a:tr>
              <a:tr h="360000">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897470"/>
                  </a:ext>
                </a:extLst>
              </a:tr>
              <a:tr h="360000">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9853446"/>
                  </a:ext>
                </a:extLst>
              </a:tr>
              <a:tr h="360000">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267057"/>
                  </a:ext>
                </a:extLst>
              </a:tr>
              <a:tr h="360000">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906956"/>
                  </a:ext>
                </a:extLst>
              </a:tr>
              <a:tr h="360000">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977320"/>
                  </a:ext>
                </a:extLst>
              </a:tr>
            </a:tbl>
          </a:graphicData>
        </a:graphic>
      </p:graphicFrame>
      <p:graphicFrame>
        <p:nvGraphicFramePr>
          <p:cNvPr id="6" name="表 5">
            <a:extLst>
              <a:ext uri="{FF2B5EF4-FFF2-40B4-BE49-F238E27FC236}">
                <a16:creationId xmlns:a16="http://schemas.microsoft.com/office/drawing/2014/main" id="{2608D5F7-75D6-801C-7634-0B56BB70795E}"/>
              </a:ext>
            </a:extLst>
          </p:cNvPr>
          <p:cNvGraphicFramePr>
            <a:graphicFrameLocks noGrp="1"/>
          </p:cNvGraphicFramePr>
          <p:nvPr>
            <p:extLst>
              <p:ext uri="{D42A27DB-BD31-4B8C-83A1-F6EECF244321}">
                <p14:modId xmlns:p14="http://schemas.microsoft.com/office/powerpoint/2010/main" val="3079934235"/>
              </p:ext>
            </p:extLst>
          </p:nvPr>
        </p:nvGraphicFramePr>
        <p:xfrm>
          <a:off x="6096000" y="1913160"/>
          <a:ext cx="5400000" cy="4320000"/>
        </p:xfrm>
        <a:graphic>
          <a:graphicData uri="http://schemas.openxmlformats.org/drawingml/2006/table">
            <a:tbl>
              <a:tblPr>
                <a:tableStyleId>{5C22544A-7EE6-4342-B048-85BDC9FD1C3A}</a:tableStyleId>
              </a:tblPr>
              <a:tblGrid>
                <a:gridCol w="1080000">
                  <a:extLst>
                    <a:ext uri="{9D8B030D-6E8A-4147-A177-3AD203B41FA5}">
                      <a16:colId xmlns:a16="http://schemas.microsoft.com/office/drawing/2014/main" val="4232605124"/>
                    </a:ext>
                  </a:extLst>
                </a:gridCol>
                <a:gridCol w="1440000">
                  <a:extLst>
                    <a:ext uri="{9D8B030D-6E8A-4147-A177-3AD203B41FA5}">
                      <a16:colId xmlns:a16="http://schemas.microsoft.com/office/drawing/2014/main" val="26858363"/>
                    </a:ext>
                  </a:extLst>
                </a:gridCol>
                <a:gridCol w="2880000">
                  <a:extLst>
                    <a:ext uri="{9D8B030D-6E8A-4147-A177-3AD203B41FA5}">
                      <a16:colId xmlns:a16="http://schemas.microsoft.com/office/drawing/2014/main" val="3070927061"/>
                    </a:ext>
                  </a:extLst>
                </a:gridCol>
              </a:tblGrid>
              <a:tr h="360000">
                <a:tc gridSpan="3">
                  <a:txBody>
                    <a:bodyPr/>
                    <a:lstStyle/>
                    <a:p>
                      <a:pPr algn="ctr"/>
                      <a:r>
                        <a:rPr kumimoji="1" lang="en-US" altLang="ja-JP" sz="1400" dirty="0"/>
                        <a:t>Should</a:t>
                      </a:r>
                      <a:r>
                        <a:rPr kumimoji="1" lang="ja-JP" altLang="en-US" sz="1400" dirty="0"/>
                        <a:t>（対応すべき業務）</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dirty="0"/>
                    </a:p>
                  </a:txBody>
                  <a:tcPr/>
                </a:tc>
                <a:tc hMerge="1">
                  <a:txBody>
                    <a:bodyPr/>
                    <a:lstStyle/>
                    <a:p>
                      <a:endParaRPr kumimoji="1" lang="ja-JP" altLang="en-US" dirty="0"/>
                    </a:p>
                  </a:txBody>
                  <a:tcPr/>
                </a:tc>
                <a:extLst>
                  <a:ext uri="{0D108BD9-81ED-4DB2-BD59-A6C34878D82A}">
                    <a16:rowId xmlns:a16="http://schemas.microsoft.com/office/drawing/2014/main" val="131542583"/>
                  </a:ext>
                </a:extLst>
              </a:tr>
              <a:tr h="360000">
                <a:tc>
                  <a:txBody>
                    <a:bodyPr/>
                    <a:lstStyle/>
                    <a:p>
                      <a:pPr algn="ctr"/>
                      <a:r>
                        <a:rPr kumimoji="1" lang="ja-JP" altLang="en-US" sz="1400" dirty="0"/>
                        <a:t>部署</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kumimoji="1" lang="ja-JP" altLang="en-US" sz="1400" dirty="0"/>
                        <a:t>対象業務</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kumimoji="1" lang="ja-JP" altLang="en-US" sz="1400" dirty="0"/>
                        <a:t>具体内容</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45264547"/>
                  </a:ext>
                </a:extLst>
              </a:tr>
              <a:tr h="360000">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6121562"/>
                  </a:ext>
                </a:extLst>
              </a:tr>
              <a:tr h="360000">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471636"/>
                  </a:ext>
                </a:extLst>
              </a:tr>
              <a:tr h="360000">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490889"/>
                  </a:ext>
                </a:extLst>
              </a:tr>
              <a:tr h="360000">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306007"/>
                  </a:ext>
                </a:extLst>
              </a:tr>
              <a:tr h="360000">
                <a:tc gridSpan="3">
                  <a:txBody>
                    <a:bodyPr/>
                    <a:lstStyle/>
                    <a:p>
                      <a:pPr algn="ctr"/>
                      <a:r>
                        <a:rPr kumimoji="1" lang="en-US" altLang="ja-JP" sz="1400" dirty="0">
                          <a:solidFill>
                            <a:schemeClr val="bg1"/>
                          </a:solidFill>
                        </a:rPr>
                        <a:t>Could</a:t>
                      </a:r>
                      <a:r>
                        <a:rPr kumimoji="1" lang="ja-JP" altLang="en-US" sz="1400" dirty="0">
                          <a:solidFill>
                            <a:schemeClr val="bg1"/>
                          </a:solidFill>
                        </a:rPr>
                        <a:t>（将来的には対応したい業務）</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736441"/>
                  </a:ext>
                </a:extLst>
              </a:tr>
              <a:tr h="360000">
                <a:tc>
                  <a:txBody>
                    <a:bodyPr/>
                    <a:lstStyle/>
                    <a:p>
                      <a:pPr algn="ctr"/>
                      <a:r>
                        <a:rPr kumimoji="1" lang="ja-JP" altLang="en-US" sz="1400" dirty="0">
                          <a:solidFill>
                            <a:schemeClr val="bg1"/>
                          </a:solidFill>
                        </a:rPr>
                        <a:t>部署</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1400" dirty="0">
                          <a:solidFill>
                            <a:schemeClr val="bg1"/>
                          </a:solidFill>
                        </a:rPr>
                        <a:t>対象業務</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1400" dirty="0">
                          <a:solidFill>
                            <a:schemeClr val="bg1"/>
                          </a:solidFill>
                        </a:rPr>
                        <a:t>具体内容</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969897470"/>
                  </a:ext>
                </a:extLst>
              </a:tr>
              <a:tr h="360000">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9853446"/>
                  </a:ext>
                </a:extLst>
              </a:tr>
              <a:tr h="360000">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267057"/>
                  </a:ext>
                </a:extLst>
              </a:tr>
              <a:tr h="360000">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906956"/>
                  </a:ext>
                </a:extLst>
              </a:tr>
              <a:tr h="360000">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977320"/>
                  </a:ext>
                </a:extLst>
              </a:tr>
            </a:tbl>
          </a:graphicData>
        </a:graphic>
      </p:graphicFrame>
    </p:spTree>
    <p:extLst>
      <p:ext uri="{BB962C8B-B14F-4D97-AF65-F5344CB8AC3E}">
        <p14:creationId xmlns:p14="http://schemas.microsoft.com/office/powerpoint/2010/main" val="2051523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7A591-233B-151A-586D-B8E2D868F69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3F67B5F-6B0E-D8C8-3B27-F46E2B2EC9D0}"/>
              </a:ext>
            </a:extLst>
          </p:cNvPr>
          <p:cNvSpPr>
            <a:spLocks noGrp="1"/>
          </p:cNvSpPr>
          <p:nvPr>
            <p:ph type="title"/>
          </p:nvPr>
        </p:nvSpPr>
        <p:spPr/>
        <p:txBody>
          <a:bodyPr/>
          <a:lstStyle/>
          <a:p>
            <a:r>
              <a:rPr lang="zh-TW" altLang="en-US" dirty="0"/>
              <a:t>「楽楽販売」</a:t>
            </a:r>
            <a:r>
              <a:rPr lang="ja-JP" altLang="en-US" dirty="0"/>
              <a:t>で解決したい課題／解決イメージ</a:t>
            </a:r>
            <a:endParaRPr kumimoji="1" lang="ja-JP" altLang="en-US" dirty="0"/>
          </a:p>
        </p:txBody>
      </p:sp>
      <p:graphicFrame>
        <p:nvGraphicFramePr>
          <p:cNvPr id="4" name="コンテンツ プレースホルダー 3">
            <a:extLst>
              <a:ext uri="{FF2B5EF4-FFF2-40B4-BE49-F238E27FC236}">
                <a16:creationId xmlns:a16="http://schemas.microsoft.com/office/drawing/2014/main" id="{BC5CE087-414C-3650-019B-761956BB6857}"/>
              </a:ext>
            </a:extLst>
          </p:cNvPr>
          <p:cNvGraphicFramePr>
            <a:graphicFrameLocks noGrp="1"/>
          </p:cNvGraphicFramePr>
          <p:nvPr>
            <p:ph sz="half" idx="1"/>
            <p:extLst>
              <p:ext uri="{D42A27DB-BD31-4B8C-83A1-F6EECF244321}">
                <p14:modId xmlns:p14="http://schemas.microsoft.com/office/powerpoint/2010/main" val="343577261"/>
              </p:ext>
            </p:extLst>
          </p:nvPr>
        </p:nvGraphicFramePr>
        <p:xfrm>
          <a:off x="487283" y="1776547"/>
          <a:ext cx="11225288" cy="4532174"/>
        </p:xfrm>
        <a:graphic>
          <a:graphicData uri="http://schemas.openxmlformats.org/drawingml/2006/table">
            <a:tbl>
              <a:tblPr>
                <a:tableStyleId>{5C22544A-7EE6-4342-B048-85BDC9FD1C3A}</a:tableStyleId>
              </a:tblPr>
              <a:tblGrid>
                <a:gridCol w="5612644">
                  <a:extLst>
                    <a:ext uri="{9D8B030D-6E8A-4147-A177-3AD203B41FA5}">
                      <a16:colId xmlns:a16="http://schemas.microsoft.com/office/drawing/2014/main" val="3474630088"/>
                    </a:ext>
                  </a:extLst>
                </a:gridCol>
                <a:gridCol w="5612644">
                  <a:extLst>
                    <a:ext uri="{9D8B030D-6E8A-4147-A177-3AD203B41FA5}">
                      <a16:colId xmlns:a16="http://schemas.microsoft.com/office/drawing/2014/main" val="2357773139"/>
                    </a:ext>
                  </a:extLst>
                </a:gridCol>
              </a:tblGrid>
              <a:tr h="307918">
                <a:tc>
                  <a:txBody>
                    <a:bodyPr/>
                    <a:lstStyle/>
                    <a:p>
                      <a:pPr algn="ctr" fontAlgn="ctr"/>
                      <a:r>
                        <a:rPr lang="ja-JP" altLang="en-US" sz="1400" b="1" u="none" strike="noStrike" dirty="0">
                          <a:solidFill>
                            <a:schemeClr val="bg1"/>
                          </a:solidFill>
                          <a:effectLst/>
                          <a:latin typeface="BIZ UDPゴシック" panose="020B0400000000000000" pitchFamily="50" charset="-128"/>
                          <a:ea typeface="BIZ UDPゴシック" panose="020B0400000000000000" pitchFamily="50" charset="-128"/>
                        </a:rPr>
                        <a:t>具体的な課題内容</a:t>
                      </a:r>
                      <a:endPar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8132" marR="8132" marT="8132" marB="0" anchor="ctr">
                    <a:lnB w="12700" cap="flat" cmpd="sng" algn="ctr">
                      <a:solidFill>
                        <a:srgbClr val="D2D2D2"/>
                      </a:solidFill>
                      <a:prstDash val="solid"/>
                      <a:round/>
                      <a:headEnd type="none" w="med" len="med"/>
                      <a:tailEnd type="none" w="med" len="med"/>
                    </a:lnB>
                    <a:solidFill>
                      <a:srgbClr val="F53C20"/>
                    </a:solidFill>
                  </a:tcPr>
                </a:tc>
                <a:tc>
                  <a:txBody>
                    <a:bodyPr/>
                    <a:lstStyle/>
                    <a:p>
                      <a:pPr algn="ctr" fontAlgn="ctr"/>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解決された状態イメージ</a:t>
                      </a:r>
                    </a:p>
                  </a:txBody>
                  <a:tcPr marL="8132" marR="8132" marT="8132" marB="0" anchor="ctr">
                    <a:lnB w="12700" cap="flat" cmpd="sng" algn="ctr">
                      <a:solidFill>
                        <a:srgbClr val="D2D2D2"/>
                      </a:solidFill>
                      <a:prstDash val="solid"/>
                      <a:round/>
                      <a:headEnd type="none" w="med" len="med"/>
                      <a:tailEnd type="none" w="med" len="med"/>
                    </a:lnB>
                    <a:solidFill>
                      <a:srgbClr val="F53C20"/>
                    </a:solidFill>
                  </a:tcPr>
                </a:tc>
                <a:extLst>
                  <a:ext uri="{0D108BD9-81ED-4DB2-BD59-A6C34878D82A}">
                    <a16:rowId xmlns:a16="http://schemas.microsoft.com/office/drawing/2014/main" val="928564968"/>
                  </a:ext>
                </a:extLst>
              </a:tr>
              <a:tr h="528032">
                <a:tc>
                  <a:txBody>
                    <a:bodyPr/>
                    <a:lstStyle/>
                    <a:p>
                      <a:pPr algn="l" fontAlgn="ct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2564520564"/>
                  </a:ext>
                </a:extLst>
              </a:tr>
              <a:tr h="528032">
                <a:tc>
                  <a:txBody>
                    <a:bodyPr/>
                    <a:lstStyle/>
                    <a:p>
                      <a:pPr algn="l" fontAlgn="ct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1427845465"/>
                  </a:ext>
                </a:extLst>
              </a:tr>
              <a:tr h="528032">
                <a:tc>
                  <a:txBody>
                    <a:bodyPr/>
                    <a:lstStyle/>
                    <a:p>
                      <a:pPr algn="l" fontAlgn="ct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2513360950"/>
                  </a:ext>
                </a:extLst>
              </a:tr>
              <a:tr h="528032">
                <a:tc>
                  <a:txBody>
                    <a:bodyPr/>
                    <a:lstStyle/>
                    <a:p>
                      <a:pPr algn="l" fontAlgn="ct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1688292578"/>
                  </a:ext>
                </a:extLst>
              </a:tr>
              <a:tr h="528032">
                <a:tc>
                  <a:txBody>
                    <a:bodyPr/>
                    <a:lstStyle/>
                    <a:p>
                      <a:pPr algn="l" fontAlgn="ct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4081684593"/>
                  </a:ext>
                </a:extLst>
              </a:tr>
              <a:tr h="528032">
                <a:tc>
                  <a:txBody>
                    <a:bodyPr/>
                    <a:lstStyle/>
                    <a:p>
                      <a:pPr algn="l" fontAlgn="ct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786708241"/>
                  </a:ext>
                </a:extLst>
              </a:tr>
              <a:tr h="528032">
                <a:tc>
                  <a:txBody>
                    <a:bodyPr/>
                    <a:lstStyle/>
                    <a:p>
                      <a:pPr algn="l" fontAlgn="ct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1725971096"/>
                  </a:ext>
                </a:extLst>
              </a:tr>
              <a:tr h="528032">
                <a:tc>
                  <a:txBody>
                    <a:bodyPr/>
                    <a:lstStyle/>
                    <a:p>
                      <a:pPr algn="l" fontAlgn="ct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132" marR="8132" marT="8132"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4021236864"/>
                  </a:ext>
                </a:extLst>
              </a:tr>
            </a:tbl>
          </a:graphicData>
        </a:graphic>
      </p:graphicFrame>
      <p:sp>
        <p:nvSpPr>
          <p:cNvPr id="8" name="テキスト ボックス 7">
            <a:extLst>
              <a:ext uri="{FF2B5EF4-FFF2-40B4-BE49-F238E27FC236}">
                <a16:creationId xmlns:a16="http://schemas.microsoft.com/office/drawing/2014/main" id="{17494316-CECC-301D-A185-31DD66C78CA2}"/>
              </a:ext>
            </a:extLst>
          </p:cNvPr>
          <p:cNvSpPr txBox="1"/>
          <p:nvPr/>
        </p:nvSpPr>
        <p:spPr>
          <a:xfrm>
            <a:off x="479417" y="1436178"/>
            <a:ext cx="7908671" cy="226537"/>
          </a:xfrm>
          <a:prstGeom prst="rect">
            <a:avLst/>
          </a:prstGeom>
          <a:noFill/>
        </p:spPr>
        <p:txBody>
          <a:bodyPr wrap="square" lIns="0" tIns="0" rIns="0" bIns="0" rtlCol="0">
            <a:spAutoFit/>
          </a:bodyPr>
          <a:lstStyle/>
          <a:p>
            <a:pPr algn="l">
              <a:lnSpc>
                <a:spcPct val="135000"/>
              </a:lnSpc>
            </a:pPr>
            <a:r>
              <a:rPr kumimoji="1" lang="zh-TW" altLang="en-US" sz="1300" dirty="0"/>
              <a:t>「楽楽販売」</a:t>
            </a:r>
            <a:r>
              <a:rPr kumimoji="1" lang="ja-JP" altLang="en-US" sz="1300" dirty="0"/>
              <a:t>で解決したい課題と、それを楽楽販売でどのように解決したいかをご記入ください。</a:t>
            </a:r>
            <a:endParaRPr kumimoji="1" lang="en-US" altLang="ja-JP" sz="1300" dirty="0"/>
          </a:p>
        </p:txBody>
      </p:sp>
      <p:sp>
        <p:nvSpPr>
          <p:cNvPr id="7" name="スライド番号プレースホルダー 6">
            <a:extLst>
              <a:ext uri="{FF2B5EF4-FFF2-40B4-BE49-F238E27FC236}">
                <a16:creationId xmlns:a16="http://schemas.microsoft.com/office/drawing/2014/main" id="{9FD67E31-4A61-182E-6546-877DE240F1E8}"/>
              </a:ext>
            </a:extLst>
          </p:cNvPr>
          <p:cNvSpPr>
            <a:spLocks noGrp="1"/>
          </p:cNvSpPr>
          <p:nvPr>
            <p:ph type="sldNum" sz="quarter" idx="12"/>
          </p:nvPr>
        </p:nvSpPr>
        <p:spPr/>
        <p:txBody>
          <a:bodyPr/>
          <a:lstStyle/>
          <a:p>
            <a:fld id="{D8A28372-6A5A-4399-8FC5-CCF396CD4981}" type="slidenum">
              <a:rPr lang="en-GB" smtClean="0"/>
              <a:t>6</a:t>
            </a:fld>
            <a:endParaRPr lang="en-GB"/>
          </a:p>
        </p:txBody>
      </p:sp>
    </p:spTree>
    <p:extLst>
      <p:ext uri="{BB962C8B-B14F-4D97-AF65-F5344CB8AC3E}">
        <p14:creationId xmlns:p14="http://schemas.microsoft.com/office/powerpoint/2010/main" val="808951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752FD-561D-E526-A149-248B6F5A409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C9429CB-2921-A11C-8279-4071B9694FC6}"/>
              </a:ext>
            </a:extLst>
          </p:cNvPr>
          <p:cNvSpPr>
            <a:spLocks noGrp="1"/>
          </p:cNvSpPr>
          <p:nvPr>
            <p:ph type="title"/>
          </p:nvPr>
        </p:nvSpPr>
        <p:spPr>
          <a:xfrm>
            <a:off x="479425" y="368300"/>
            <a:ext cx="9507855" cy="792000"/>
          </a:xfrm>
        </p:spPr>
        <p:txBody>
          <a:bodyPr/>
          <a:lstStyle/>
          <a:p>
            <a:r>
              <a:rPr kumimoji="1" lang="ja-JP" altLang="en-US" dirty="0"/>
              <a:t>運用範囲</a:t>
            </a:r>
          </a:p>
        </p:txBody>
      </p:sp>
      <p:sp>
        <p:nvSpPr>
          <p:cNvPr id="7" name="テキスト ボックス 6">
            <a:extLst>
              <a:ext uri="{FF2B5EF4-FFF2-40B4-BE49-F238E27FC236}">
                <a16:creationId xmlns:a16="http://schemas.microsoft.com/office/drawing/2014/main" id="{270FDBE2-C560-9005-81A7-937F35F91699}"/>
              </a:ext>
            </a:extLst>
          </p:cNvPr>
          <p:cNvSpPr txBox="1"/>
          <p:nvPr/>
        </p:nvSpPr>
        <p:spPr>
          <a:xfrm>
            <a:off x="567560" y="1385777"/>
            <a:ext cx="9924793" cy="496611"/>
          </a:xfrm>
          <a:prstGeom prst="rect">
            <a:avLst/>
          </a:prstGeom>
          <a:noFill/>
        </p:spPr>
        <p:txBody>
          <a:bodyPr wrap="square" lIns="0" tIns="0" rIns="0" bIns="0" rtlCol="0">
            <a:spAutoFit/>
          </a:bodyPr>
          <a:lstStyle/>
          <a:p>
            <a:pPr algn="l">
              <a:lnSpc>
                <a:spcPct val="135000"/>
              </a:lnSpc>
            </a:pPr>
            <a:r>
              <a:rPr kumimoji="1" lang="ja-JP" altLang="en-US" sz="1300" dirty="0"/>
              <a:t>「対象業務と担当部署」で</a:t>
            </a:r>
            <a:r>
              <a:rPr kumimoji="1" lang="en-US" altLang="ja-JP" sz="1300" dirty="0"/>
              <a:t>Must</a:t>
            </a:r>
            <a:r>
              <a:rPr kumimoji="1" lang="ja-JP" altLang="en-US" sz="1300" dirty="0"/>
              <a:t>に区分した業務について、</a:t>
            </a:r>
            <a:endParaRPr kumimoji="1" lang="en-US" altLang="ja-JP" sz="1300" dirty="0"/>
          </a:p>
          <a:p>
            <a:pPr algn="l">
              <a:lnSpc>
                <a:spcPct val="135000"/>
              </a:lnSpc>
            </a:pPr>
            <a:r>
              <a:rPr kumimoji="1" lang="en-US" altLang="ja-JP" sz="1300" dirty="0"/>
              <a:t>1stSTEP</a:t>
            </a:r>
            <a:r>
              <a:rPr kumimoji="1" lang="ja-JP" altLang="en-US" sz="1300" dirty="0"/>
              <a:t>・全体運用開始時の対象範囲などをご記入ください。</a:t>
            </a:r>
            <a:endParaRPr kumimoji="1" lang="en-US" altLang="ja-JP" sz="1300" dirty="0"/>
          </a:p>
        </p:txBody>
      </p:sp>
      <p:sp>
        <p:nvSpPr>
          <p:cNvPr id="3" name="スライド番号プレースホルダー 2">
            <a:extLst>
              <a:ext uri="{FF2B5EF4-FFF2-40B4-BE49-F238E27FC236}">
                <a16:creationId xmlns:a16="http://schemas.microsoft.com/office/drawing/2014/main" id="{A9BAB1AF-B023-BAF4-A528-7639FB1D29D5}"/>
              </a:ext>
            </a:extLst>
          </p:cNvPr>
          <p:cNvSpPr>
            <a:spLocks noGrp="1"/>
          </p:cNvSpPr>
          <p:nvPr>
            <p:ph type="sldNum" sz="quarter" idx="12"/>
          </p:nvPr>
        </p:nvSpPr>
        <p:spPr/>
        <p:txBody>
          <a:bodyPr/>
          <a:lstStyle/>
          <a:p>
            <a:fld id="{D8A28372-6A5A-4399-8FC5-CCF396CD4981}" type="slidenum">
              <a:rPr lang="en-GB" smtClean="0"/>
              <a:t>7</a:t>
            </a:fld>
            <a:endParaRPr lang="en-GB"/>
          </a:p>
        </p:txBody>
      </p:sp>
      <p:graphicFrame>
        <p:nvGraphicFramePr>
          <p:cNvPr id="9" name="コンテンツ プレースホルダー 3">
            <a:extLst>
              <a:ext uri="{FF2B5EF4-FFF2-40B4-BE49-F238E27FC236}">
                <a16:creationId xmlns:a16="http://schemas.microsoft.com/office/drawing/2014/main" id="{4D82C812-0CD3-B64B-197A-D6E3DBB66D73}"/>
              </a:ext>
            </a:extLst>
          </p:cNvPr>
          <p:cNvGraphicFramePr>
            <a:graphicFrameLocks noGrp="1"/>
          </p:cNvGraphicFramePr>
          <p:nvPr>
            <p:ph sz="half" idx="1"/>
            <p:extLst>
              <p:ext uri="{D42A27DB-BD31-4B8C-83A1-F6EECF244321}">
                <p14:modId xmlns:p14="http://schemas.microsoft.com/office/powerpoint/2010/main" val="382161908"/>
              </p:ext>
            </p:extLst>
          </p:nvPr>
        </p:nvGraphicFramePr>
        <p:xfrm>
          <a:off x="479424" y="1943552"/>
          <a:ext cx="11193250" cy="4365173"/>
        </p:xfrm>
        <a:graphic>
          <a:graphicData uri="http://schemas.openxmlformats.org/drawingml/2006/table">
            <a:tbl>
              <a:tblPr>
                <a:tableStyleId>{5C22544A-7EE6-4342-B048-85BDC9FD1C3A}</a:tableStyleId>
              </a:tblPr>
              <a:tblGrid>
                <a:gridCol w="1401250">
                  <a:extLst>
                    <a:ext uri="{9D8B030D-6E8A-4147-A177-3AD203B41FA5}">
                      <a16:colId xmlns:a16="http://schemas.microsoft.com/office/drawing/2014/main" val="262023929"/>
                    </a:ext>
                  </a:extLst>
                </a:gridCol>
                <a:gridCol w="2448000">
                  <a:extLst>
                    <a:ext uri="{9D8B030D-6E8A-4147-A177-3AD203B41FA5}">
                      <a16:colId xmlns:a16="http://schemas.microsoft.com/office/drawing/2014/main" val="3336322705"/>
                    </a:ext>
                  </a:extLst>
                </a:gridCol>
                <a:gridCol w="2448000">
                  <a:extLst>
                    <a:ext uri="{9D8B030D-6E8A-4147-A177-3AD203B41FA5}">
                      <a16:colId xmlns:a16="http://schemas.microsoft.com/office/drawing/2014/main" val="674411613"/>
                    </a:ext>
                  </a:extLst>
                </a:gridCol>
                <a:gridCol w="2448000">
                  <a:extLst>
                    <a:ext uri="{9D8B030D-6E8A-4147-A177-3AD203B41FA5}">
                      <a16:colId xmlns:a16="http://schemas.microsoft.com/office/drawing/2014/main" val="3796923159"/>
                    </a:ext>
                  </a:extLst>
                </a:gridCol>
                <a:gridCol w="2448000">
                  <a:extLst>
                    <a:ext uri="{9D8B030D-6E8A-4147-A177-3AD203B41FA5}">
                      <a16:colId xmlns:a16="http://schemas.microsoft.com/office/drawing/2014/main" val="53007340"/>
                    </a:ext>
                  </a:extLst>
                </a:gridCol>
              </a:tblGrid>
              <a:tr h="393919">
                <a:tc>
                  <a:txBody>
                    <a:bodyPr/>
                    <a:lstStyle/>
                    <a:p>
                      <a:r>
                        <a:rPr kumimoji="1" lang="ja-JP" altLang="en-US" sz="1400" b="0" dirty="0">
                          <a:solidFill>
                            <a:schemeClr val="bg1"/>
                          </a:solidFill>
                          <a:latin typeface="+mn-lt"/>
                        </a:rPr>
                        <a:t>フェーズ</a:t>
                      </a:r>
                    </a:p>
                  </a:txBody>
                  <a:tcPr anchor="ctr">
                    <a:lnR w="12700" cap="flat" cmpd="sng" algn="ctr">
                      <a:solidFill>
                        <a:srgbClr val="D2D2D2"/>
                      </a:solidFill>
                      <a:prstDash val="solid"/>
                      <a:round/>
                      <a:headEnd type="none" w="med" len="med"/>
                      <a:tailEnd type="none" w="med" len="med"/>
                    </a:lnR>
                    <a:solidFill>
                      <a:srgbClr val="F53C20"/>
                    </a:solidFill>
                  </a:tcPr>
                </a:tc>
                <a:tc gridSpan="2">
                  <a:txBody>
                    <a:bodyPr/>
                    <a:lstStyle/>
                    <a:p>
                      <a:pPr algn="l"/>
                      <a:r>
                        <a:rPr kumimoji="1" lang="en-US" altLang="ja-JP" sz="1400" dirty="0"/>
                        <a:t>1stSTEP</a:t>
                      </a:r>
                      <a:r>
                        <a:rPr kumimoji="1" lang="ja-JP" altLang="en-US" sz="1400" dirty="0"/>
                        <a:t>運用</a:t>
                      </a:r>
                      <a:endParaRPr kumimoji="1" lang="ja-JP" altLang="en-US" sz="1400" b="0" dirty="0">
                        <a:solidFill>
                          <a:srgbClr val="464646"/>
                        </a:solidFill>
                        <a:latin typeface="+mn-lt"/>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hMerge="1">
                  <a:txBody>
                    <a:bodyPr/>
                    <a:lstStyle/>
                    <a:p>
                      <a:endParaRPr kumimoji="1" lang="ja-JP" altLang="en-US"/>
                    </a:p>
                  </a:txBody>
                  <a:tcPr/>
                </a:tc>
                <a:tc gridSpan="2">
                  <a:txBody>
                    <a:bodyPr/>
                    <a:lstStyle/>
                    <a:p>
                      <a:pPr algn="l"/>
                      <a:r>
                        <a:rPr kumimoji="1" lang="ja-JP" altLang="en-US" sz="1400" b="0" dirty="0">
                          <a:solidFill>
                            <a:srgbClr val="464646"/>
                          </a:solidFill>
                          <a:latin typeface="+mn-lt"/>
                        </a:rPr>
                        <a:t>全体運用</a:t>
                      </a: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hMerge="1">
                  <a:txBody>
                    <a:bodyPr/>
                    <a:lstStyle/>
                    <a:p>
                      <a:pPr algn="l"/>
                      <a:endParaRPr kumimoji="1" lang="ja-JP" altLang="en-US" sz="1400" b="0" dirty="0">
                        <a:solidFill>
                          <a:srgbClr val="464646"/>
                        </a:solidFill>
                        <a:latin typeface="+mn-lt"/>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3757568457"/>
                  </a:ext>
                </a:extLst>
              </a:tr>
              <a:tr h="396110">
                <a:tc>
                  <a:txBody>
                    <a:bodyPr/>
                    <a:lstStyle/>
                    <a:p>
                      <a:r>
                        <a:rPr kumimoji="1" lang="ja-JP" altLang="en-US" sz="1300" b="0" dirty="0">
                          <a:solidFill>
                            <a:schemeClr val="bg1"/>
                          </a:solidFill>
                          <a:latin typeface="+mn-lt"/>
                        </a:rPr>
                        <a:t>対象範囲</a:t>
                      </a:r>
                    </a:p>
                  </a:txBody>
                  <a:tcPr anchor="ctr">
                    <a:lnR w="12700" cap="flat" cmpd="sng" algn="ctr">
                      <a:solidFill>
                        <a:srgbClr val="D2D2D2"/>
                      </a:solidFill>
                      <a:prstDash val="solid"/>
                      <a:round/>
                      <a:headEnd type="none" w="med" len="med"/>
                      <a:tailEnd type="none" w="med" len="med"/>
                    </a:lnR>
                    <a:solidFill>
                      <a:srgbClr val="F53C20"/>
                    </a:solidFill>
                  </a:tcPr>
                </a:tc>
                <a:tc gridSpan="2">
                  <a:txBody>
                    <a:bodyPr/>
                    <a:lstStyle/>
                    <a:p>
                      <a:pPr algn="l"/>
                      <a:endParaRPr kumimoji="1" lang="ja-JP" altLang="en-US" sz="1300" b="0" dirty="0">
                        <a:solidFill>
                          <a:schemeClr val="tx2"/>
                        </a:solidFill>
                        <a:latin typeface="+mn-lt"/>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hMerge="1">
                  <a:txBody>
                    <a:bodyPr/>
                    <a:lstStyle/>
                    <a:p>
                      <a:endParaRPr kumimoji="1" lang="ja-JP" altLang="en-US"/>
                    </a:p>
                  </a:txBody>
                  <a:tcPr/>
                </a:tc>
                <a:tc gridSpan="2">
                  <a:txBody>
                    <a:bodyPr/>
                    <a:lstStyle/>
                    <a:p>
                      <a:pPr algn="l"/>
                      <a:r>
                        <a:rPr kumimoji="1" lang="ja-JP" altLang="en-US" sz="1300" b="0" dirty="0">
                          <a:solidFill>
                            <a:srgbClr val="464646"/>
                          </a:solidFill>
                          <a:latin typeface="+mn-lt"/>
                        </a:rPr>
                        <a:t>１ｓｔ</a:t>
                      </a:r>
                      <a:r>
                        <a:rPr kumimoji="1" lang="en-US" altLang="ja-JP" sz="1300" b="0" dirty="0">
                          <a:solidFill>
                            <a:srgbClr val="464646"/>
                          </a:solidFill>
                          <a:latin typeface="+mn-lt"/>
                        </a:rPr>
                        <a:t>STEP</a:t>
                      </a:r>
                      <a:r>
                        <a:rPr kumimoji="1" lang="ja-JP" altLang="en-US" sz="1300" b="0" dirty="0">
                          <a:solidFill>
                            <a:srgbClr val="464646"/>
                          </a:solidFill>
                          <a:latin typeface="+mn-lt"/>
                        </a:rPr>
                        <a:t>範囲</a:t>
                      </a:r>
                      <a:r>
                        <a:rPr kumimoji="1" lang="en-US" altLang="ja-JP" sz="1300" b="0" dirty="0">
                          <a:solidFill>
                            <a:srgbClr val="464646"/>
                          </a:solidFill>
                          <a:latin typeface="+mn-lt"/>
                        </a:rPr>
                        <a:t>+</a:t>
                      </a:r>
                      <a:endParaRPr kumimoji="1" lang="ja-JP" altLang="en-US" sz="1300" b="0" dirty="0">
                        <a:solidFill>
                          <a:schemeClr val="tx2"/>
                        </a:solidFill>
                        <a:latin typeface="+mn-lt"/>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hMerge="1">
                  <a:txBody>
                    <a:bodyPr/>
                    <a:lstStyle/>
                    <a:p>
                      <a:pPr algn="l"/>
                      <a:endParaRPr kumimoji="1" lang="ja-JP" altLang="en-US" sz="1300" b="0" dirty="0">
                        <a:solidFill>
                          <a:schemeClr val="tx2"/>
                        </a:solidFill>
                        <a:latin typeface="+mn-lt"/>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1247081588"/>
                  </a:ext>
                </a:extLst>
              </a:tr>
              <a:tr h="374223">
                <a:tc>
                  <a:txBody>
                    <a:bodyPr/>
                    <a:lstStyle/>
                    <a:p>
                      <a:r>
                        <a:rPr kumimoji="1" lang="ja-JP" altLang="en-US" sz="1300" b="0" dirty="0">
                          <a:solidFill>
                            <a:schemeClr val="bg1"/>
                          </a:solidFill>
                          <a:latin typeface="+mn-lt"/>
                        </a:rPr>
                        <a:t>利用予定人数</a:t>
                      </a:r>
                    </a:p>
                  </a:txBody>
                  <a:tcPr anchor="ctr">
                    <a:lnR w="12700" cap="flat" cmpd="sng" algn="ctr">
                      <a:solidFill>
                        <a:srgbClr val="D2D2D2"/>
                      </a:solidFill>
                      <a:prstDash val="solid"/>
                      <a:round/>
                      <a:headEnd type="none" w="med" len="med"/>
                      <a:tailEnd type="none" w="med" len="med"/>
                    </a:lnR>
                    <a:solidFill>
                      <a:srgbClr val="F53C20"/>
                    </a:solidFill>
                  </a:tcPr>
                </a:tc>
                <a:tc gridSpan="2">
                  <a:txBody>
                    <a:bodyPr/>
                    <a:lstStyle/>
                    <a:p>
                      <a:pPr algn="l"/>
                      <a:endParaRPr kumimoji="1" lang="en-US" altLang="ja-JP" sz="1300" dirty="0">
                        <a:solidFill>
                          <a:schemeClr val="tx2"/>
                        </a:solidFill>
                        <a:latin typeface="+mn-lt"/>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hMerge="1">
                  <a:txBody>
                    <a:bodyPr/>
                    <a:lstStyle/>
                    <a:p>
                      <a:endParaRPr kumimoji="1" lang="ja-JP" altLang="en-US"/>
                    </a:p>
                  </a:txBody>
                  <a:tcPr/>
                </a:tc>
                <a:tc gridSpan="2">
                  <a:txBody>
                    <a:bodyPr/>
                    <a:lstStyle/>
                    <a:p>
                      <a:pPr algn="l"/>
                      <a:endParaRPr kumimoji="1" lang="en-US" altLang="ja-JP" sz="1300" dirty="0">
                        <a:solidFill>
                          <a:schemeClr val="tx2"/>
                        </a:solidFill>
                        <a:latin typeface="+mn-lt"/>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hMerge="1">
                  <a:txBody>
                    <a:bodyPr/>
                    <a:lstStyle/>
                    <a:p>
                      <a:pPr algn="l"/>
                      <a:endParaRPr kumimoji="1" lang="en-US" altLang="ja-JP" sz="1300" dirty="0">
                        <a:solidFill>
                          <a:schemeClr val="tx2"/>
                        </a:solidFill>
                        <a:latin typeface="+mn-lt"/>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4183660434"/>
                  </a:ext>
                </a:extLst>
              </a:tr>
              <a:tr h="374223">
                <a:tc>
                  <a:txBody>
                    <a:bodyPr/>
                    <a:lstStyle/>
                    <a:p>
                      <a:r>
                        <a:rPr kumimoji="1" lang="ja-JP" altLang="en-US" sz="1300" b="0" dirty="0">
                          <a:solidFill>
                            <a:schemeClr val="bg1"/>
                          </a:solidFill>
                          <a:latin typeface="+mn-lt"/>
                        </a:rPr>
                        <a:t>利用予定開始日</a:t>
                      </a:r>
                    </a:p>
                  </a:txBody>
                  <a:tcPr anchor="ctr">
                    <a:lnR w="12700" cap="flat" cmpd="sng" algn="ctr">
                      <a:solidFill>
                        <a:srgbClr val="D2D2D2"/>
                      </a:solidFill>
                      <a:prstDash val="solid"/>
                      <a:round/>
                      <a:headEnd type="none" w="med" len="med"/>
                      <a:tailEnd type="none" w="med" len="med"/>
                    </a:lnR>
                    <a:solidFill>
                      <a:srgbClr val="F53C20"/>
                    </a:solidFill>
                  </a:tcPr>
                </a:tc>
                <a:tc gridSpan="2">
                  <a:txBody>
                    <a:bodyPr/>
                    <a:lstStyle/>
                    <a:p>
                      <a:pPr algn="l"/>
                      <a:endParaRPr kumimoji="1" lang="ja-JP" altLang="en-US" sz="1300" dirty="0">
                        <a:solidFill>
                          <a:schemeClr val="tx2"/>
                        </a:solidFill>
                        <a:latin typeface="+mn-lt"/>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hMerge="1">
                  <a:txBody>
                    <a:bodyPr/>
                    <a:lstStyle/>
                    <a:p>
                      <a:endParaRPr kumimoji="1" lang="ja-JP" altLang="en-US"/>
                    </a:p>
                  </a:txBody>
                  <a:tcPr/>
                </a:tc>
                <a:tc gridSpan="2">
                  <a:txBody>
                    <a:bodyPr/>
                    <a:lstStyle/>
                    <a:p>
                      <a:pPr algn="l"/>
                      <a:endParaRPr kumimoji="1" lang="ja-JP" altLang="en-US" sz="1300" dirty="0">
                        <a:solidFill>
                          <a:schemeClr val="tx2"/>
                        </a:solidFill>
                        <a:latin typeface="+mn-lt"/>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hMerge="1">
                  <a:txBody>
                    <a:bodyPr/>
                    <a:lstStyle/>
                    <a:p>
                      <a:pPr algn="l"/>
                      <a:endParaRPr kumimoji="1" lang="ja-JP" altLang="en-US" sz="1300" dirty="0">
                        <a:solidFill>
                          <a:schemeClr val="tx2"/>
                        </a:solidFill>
                        <a:latin typeface="+mn-lt"/>
                      </a:endParaRPr>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extLst>
                  <a:ext uri="{0D108BD9-81ED-4DB2-BD59-A6C34878D82A}">
                    <a16:rowId xmlns:a16="http://schemas.microsoft.com/office/drawing/2014/main" val="131576061"/>
                  </a:ext>
                </a:extLst>
              </a:tr>
              <a:tr h="278862">
                <a:tc rowSpan="2">
                  <a:txBody>
                    <a:bodyPr/>
                    <a:lstStyle/>
                    <a:p>
                      <a:r>
                        <a:rPr kumimoji="1" lang="ja-JP" altLang="en-US" sz="1300" b="0" dirty="0">
                          <a:solidFill>
                            <a:schemeClr val="bg1"/>
                          </a:solidFill>
                          <a:latin typeface="+mn-lt"/>
                        </a:rPr>
                        <a:t>利用予定オプション</a:t>
                      </a:r>
                    </a:p>
                  </a:txBody>
                  <a:tcPr anchor="ctr">
                    <a:lnR w="12700" cap="flat" cmpd="sng" algn="ctr">
                      <a:solidFill>
                        <a:srgbClr val="D2D2D2"/>
                      </a:solidFill>
                      <a:prstDash val="solid"/>
                      <a:round/>
                      <a:headEnd type="none" w="med" len="med"/>
                      <a:tailEnd type="none" w="med" len="med"/>
                    </a:lnR>
                    <a:solidFill>
                      <a:srgbClr val="969696"/>
                    </a:solidFill>
                  </a:tcPr>
                </a:tc>
                <a:tc gridSpan="2">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800" dirty="0"/>
                        <a:t>※</a:t>
                      </a:r>
                      <a:r>
                        <a:rPr kumimoji="1" lang="ja-JP" altLang="en-US" sz="800" dirty="0"/>
                        <a:t>キックオフミーティング時にラクスサポート担当者記入いたします。</a:t>
                      </a:r>
                      <a:endParaRPr kumimoji="1" lang="en-US" altLang="ja-JP" sz="800" dirty="0"/>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noFill/>
                      <a:prstDash val="solid"/>
                      <a:round/>
                      <a:headEnd type="none" w="med" len="med"/>
                      <a:tailEnd type="none" w="med" len="med"/>
                    </a:lnB>
                    <a:solidFill>
                      <a:srgbClr val="969696"/>
                    </a:solidFill>
                  </a:tcPr>
                </a:tc>
                <a:tc hMerge="1">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800" dirty="0"/>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969696"/>
                    </a:solidFill>
                  </a:tcPr>
                </a:tc>
                <a:tc gridSpan="2">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800" dirty="0"/>
                        <a:t>※</a:t>
                      </a:r>
                      <a:r>
                        <a:rPr kumimoji="1" lang="ja-JP" altLang="en-US" sz="800" dirty="0"/>
                        <a:t>キックオフミーティング時にラクスサポート担当者記入いたします。</a:t>
                      </a:r>
                      <a:endParaRPr kumimoji="1" lang="en-US" altLang="ja-JP" sz="800" dirty="0"/>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noFill/>
                      <a:prstDash val="solid"/>
                      <a:round/>
                      <a:headEnd type="none" w="med" len="med"/>
                      <a:tailEnd type="none" w="med" len="med"/>
                    </a:lnB>
                    <a:solidFill>
                      <a:srgbClr val="969696"/>
                    </a:solidFill>
                  </a:tcPr>
                </a:tc>
                <a:tc hMerge="1">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800" dirty="0"/>
                    </a:p>
                  </a:txBody>
                  <a:tcPr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969696"/>
                    </a:solidFill>
                  </a:tcPr>
                </a:tc>
                <a:extLst>
                  <a:ext uri="{0D108BD9-81ED-4DB2-BD59-A6C34878D82A}">
                    <a16:rowId xmlns:a16="http://schemas.microsoft.com/office/drawing/2014/main" val="2142172758"/>
                  </a:ext>
                </a:extLst>
              </a:tr>
              <a:tr h="2547836">
                <a:tc vMerge="1">
                  <a:txBody>
                    <a:bodyPr/>
                    <a:lstStyle/>
                    <a:p>
                      <a:endParaRPr kumimoji="1" lang="ja-JP" altLang="en-US"/>
                    </a:p>
                  </a:txBody>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バックアップオプション</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800" dirty="0"/>
                        <a:t>PDF</a:t>
                      </a:r>
                      <a:r>
                        <a:rPr kumimoji="1" lang="ja-JP" altLang="en-US" sz="800" dirty="0"/>
                        <a:t>出力オプション</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電子帳簿保存法オプション</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800" dirty="0"/>
                        <a:t>IP</a:t>
                      </a:r>
                      <a:r>
                        <a:rPr kumimoji="1" lang="ja-JP" altLang="en-US" sz="800" dirty="0"/>
                        <a:t>アドレス制限オプション</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800" dirty="0"/>
                        <a:t>SSL</a:t>
                      </a:r>
                      <a:r>
                        <a:rPr kumimoji="1" lang="ja-JP" altLang="en-US" sz="800" dirty="0"/>
                        <a:t>クライアント認証オプション</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上限値拡張オプション（スタンダードプランのみ）</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ディスク容量（</a:t>
                      </a:r>
                      <a:r>
                        <a:rPr kumimoji="1" lang="en-US" altLang="ja-JP" sz="800" dirty="0"/>
                        <a:t>GB</a:t>
                      </a:r>
                      <a:r>
                        <a:rPr kumimoji="1" lang="ja-JP" altLang="en-US" sz="800" dirty="0"/>
                        <a:t>）追加</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添付ファイル暗号化オプション</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ライトユーザライセンス（スタンダードプランのみ）</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800" dirty="0"/>
                    </a:p>
                  </a:txBody>
                  <a:tcPr>
                    <a:lnL w="12700" cap="flat" cmpd="sng" algn="ctr">
                      <a:solidFill>
                        <a:srgbClr val="D2D2D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96969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800" dirty="0"/>
                        <a:t>API</a:t>
                      </a:r>
                      <a:r>
                        <a:rPr kumimoji="1" lang="ja-JP" altLang="en-US" sz="800" dirty="0"/>
                        <a:t>連携オプション</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メールボックスオプション</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自動処理連続実行オプション</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自動処理ジャンプオプション</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メールサーバオプション</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「楽楽明細」連携オプション</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「楽楽精算」連携オプション</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「メールディーラー」連携オプション</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「配配メール／クルメル」連携オプション</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勘定奉行連携オプション</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800" dirty="0" err="1"/>
                        <a:t>freee</a:t>
                      </a:r>
                      <a:r>
                        <a:rPr kumimoji="1" lang="ja-JP" altLang="en-US" sz="800" dirty="0"/>
                        <a:t>連携オプション</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クラウドサイン連携オプション</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8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96969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バックアップオプション</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800" dirty="0"/>
                        <a:t>PDF</a:t>
                      </a:r>
                      <a:r>
                        <a:rPr kumimoji="1" lang="ja-JP" altLang="en-US" sz="800" dirty="0"/>
                        <a:t>出力オプション</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電子帳簿保存法オプション</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800" dirty="0"/>
                        <a:t>IP</a:t>
                      </a:r>
                      <a:r>
                        <a:rPr kumimoji="1" lang="ja-JP" altLang="en-US" sz="800" dirty="0"/>
                        <a:t>アドレス制限オプション</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800" dirty="0"/>
                        <a:t>SSL</a:t>
                      </a:r>
                      <a:r>
                        <a:rPr kumimoji="1" lang="ja-JP" altLang="en-US" sz="800" dirty="0"/>
                        <a:t>クライアント認証オプション</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上限値拡張オプション（スタンダードプランのみ）</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ディスク容量（</a:t>
                      </a:r>
                      <a:r>
                        <a:rPr kumimoji="1" lang="en-US" altLang="ja-JP" sz="800" dirty="0"/>
                        <a:t>GB</a:t>
                      </a:r>
                      <a:r>
                        <a:rPr kumimoji="1" lang="ja-JP" altLang="en-US" sz="800" dirty="0"/>
                        <a:t>）追加</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添付ファイル暗号化オプション</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ライトユーザライセンス（スタンダードプランのみ）</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96969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800" dirty="0"/>
                        <a:t>API</a:t>
                      </a:r>
                      <a:r>
                        <a:rPr kumimoji="1" lang="ja-JP" altLang="en-US" sz="800" dirty="0"/>
                        <a:t>連携オプション</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メールボックスオプション</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自動処理連続実行オプション</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自動処理ジャンプオプション</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メールサーバオプション</a:t>
                      </a:r>
                      <a:endParaRPr kumimoji="1" lang="en-US" altLang="ja-JP" sz="800" dirty="0"/>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「楽楽明細」連携オプション</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「楽楽精算」連携オプション</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「メールディーラー」連携オプション</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「配配メール／クルメル」連携オプション</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勘定奉行連携オプション</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800" dirty="0" err="1"/>
                        <a:t>freee</a:t>
                      </a:r>
                      <a:r>
                        <a:rPr kumimoji="1" lang="ja-JP" altLang="en-US" sz="800" dirty="0"/>
                        <a:t>連携オプション</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800" dirty="0"/>
                        <a:t>クラウドサイン連携オプション</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969696"/>
                    </a:solidFill>
                  </a:tcPr>
                </a:tc>
                <a:extLst>
                  <a:ext uri="{0D108BD9-81ED-4DB2-BD59-A6C34878D82A}">
                    <a16:rowId xmlns:a16="http://schemas.microsoft.com/office/drawing/2014/main" val="2408014360"/>
                  </a:ext>
                </a:extLst>
              </a:tr>
            </a:tbl>
          </a:graphicData>
        </a:graphic>
      </p:graphicFrame>
    </p:spTree>
    <p:extLst>
      <p:ext uri="{BB962C8B-B14F-4D97-AF65-F5344CB8AC3E}">
        <p14:creationId xmlns:p14="http://schemas.microsoft.com/office/powerpoint/2010/main" val="1685514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F9DA4-7158-0460-6109-FC313B8A486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E2DE578-61FF-5892-38EB-6CF1161A0234}"/>
              </a:ext>
            </a:extLst>
          </p:cNvPr>
          <p:cNvSpPr>
            <a:spLocks noGrp="1"/>
          </p:cNvSpPr>
          <p:nvPr>
            <p:ph type="title"/>
          </p:nvPr>
        </p:nvSpPr>
        <p:spPr/>
        <p:txBody>
          <a:bodyPr/>
          <a:lstStyle/>
          <a:p>
            <a:r>
              <a:rPr kumimoji="1" lang="ja-JP" altLang="en-US" dirty="0"/>
              <a:t>ご契約済みのオプションと興味があるオプション（抜粋）</a:t>
            </a:r>
          </a:p>
        </p:txBody>
      </p:sp>
      <p:sp>
        <p:nvSpPr>
          <p:cNvPr id="4" name="スライド番号プレースホルダー 3">
            <a:extLst>
              <a:ext uri="{FF2B5EF4-FFF2-40B4-BE49-F238E27FC236}">
                <a16:creationId xmlns:a16="http://schemas.microsoft.com/office/drawing/2014/main" id="{5CCC9E7E-C537-3BD3-3EBC-4C77966DFD28}"/>
              </a:ext>
            </a:extLst>
          </p:cNvPr>
          <p:cNvSpPr>
            <a:spLocks noGrp="1"/>
          </p:cNvSpPr>
          <p:nvPr>
            <p:ph type="sldNum" sz="quarter" idx="12"/>
          </p:nvPr>
        </p:nvSpPr>
        <p:spPr/>
        <p:txBody>
          <a:bodyPr/>
          <a:lstStyle/>
          <a:p>
            <a:fld id="{D8A28372-6A5A-4399-8FC5-CCF396CD4981}" type="slidenum">
              <a:rPr lang="en-GB" smtClean="0"/>
              <a:t>8</a:t>
            </a:fld>
            <a:endParaRPr lang="en-GB"/>
          </a:p>
        </p:txBody>
      </p:sp>
      <p:sp>
        <p:nvSpPr>
          <p:cNvPr id="5" name="テキスト ボックス 4">
            <a:extLst>
              <a:ext uri="{FF2B5EF4-FFF2-40B4-BE49-F238E27FC236}">
                <a16:creationId xmlns:a16="http://schemas.microsoft.com/office/drawing/2014/main" id="{D10873AE-6D6A-244B-7DA3-91A57EFF8080}"/>
              </a:ext>
            </a:extLst>
          </p:cNvPr>
          <p:cNvSpPr txBox="1"/>
          <p:nvPr/>
        </p:nvSpPr>
        <p:spPr>
          <a:xfrm>
            <a:off x="479425" y="1310374"/>
            <a:ext cx="7908671" cy="496611"/>
          </a:xfrm>
          <a:prstGeom prst="rect">
            <a:avLst/>
          </a:prstGeom>
          <a:noFill/>
        </p:spPr>
        <p:txBody>
          <a:bodyPr wrap="square" lIns="0" tIns="0" rIns="0" bIns="0" rtlCol="0">
            <a:spAutoFit/>
          </a:bodyPr>
          <a:lstStyle/>
          <a:p>
            <a:pPr algn="l">
              <a:lnSpc>
                <a:spcPct val="135000"/>
              </a:lnSpc>
            </a:pPr>
            <a:r>
              <a:rPr kumimoji="1" lang="ja-JP" altLang="en-US" sz="1300" dirty="0"/>
              <a:t>現在のご契約内容と相違が無いことを確認させていただくため、</a:t>
            </a:r>
            <a:endParaRPr kumimoji="1" lang="en-US" altLang="ja-JP" sz="1300" dirty="0"/>
          </a:p>
          <a:p>
            <a:pPr algn="l">
              <a:lnSpc>
                <a:spcPct val="135000"/>
              </a:lnSpc>
            </a:pPr>
            <a:r>
              <a:rPr kumimoji="1" lang="ja-JP" altLang="en-US" sz="1300" dirty="0"/>
              <a:t>ご契約済みのオプションに「○」を、興味があるオプションに「★」をつけてください。</a:t>
            </a:r>
            <a:endParaRPr kumimoji="1" lang="en-US" altLang="ja-JP" sz="1300" dirty="0"/>
          </a:p>
        </p:txBody>
      </p:sp>
      <p:graphicFrame>
        <p:nvGraphicFramePr>
          <p:cNvPr id="6" name="コンテンツ プレースホルダー 4">
            <a:extLst>
              <a:ext uri="{FF2B5EF4-FFF2-40B4-BE49-F238E27FC236}">
                <a16:creationId xmlns:a16="http://schemas.microsoft.com/office/drawing/2014/main" id="{1AF8CADD-B808-C38B-DE3B-851A8137A826}"/>
              </a:ext>
            </a:extLst>
          </p:cNvPr>
          <p:cNvGraphicFramePr>
            <a:graphicFrameLocks noGrp="1"/>
          </p:cNvGraphicFramePr>
          <p:nvPr>
            <p:ph sz="half" idx="1"/>
            <p:extLst>
              <p:ext uri="{D42A27DB-BD31-4B8C-83A1-F6EECF244321}">
                <p14:modId xmlns:p14="http://schemas.microsoft.com/office/powerpoint/2010/main" val="2698640051"/>
              </p:ext>
            </p:extLst>
          </p:nvPr>
        </p:nvGraphicFramePr>
        <p:xfrm>
          <a:off x="479425" y="1831750"/>
          <a:ext cx="10454933" cy="4482270"/>
        </p:xfrm>
        <a:graphic>
          <a:graphicData uri="http://schemas.openxmlformats.org/drawingml/2006/table">
            <a:tbl>
              <a:tblPr firstRow="1" bandRow="1">
                <a:tableStyleId>{5C22544A-7EE6-4342-B048-85BDC9FD1C3A}</a:tableStyleId>
              </a:tblPr>
              <a:tblGrid>
                <a:gridCol w="547622">
                  <a:extLst>
                    <a:ext uri="{9D8B030D-6E8A-4147-A177-3AD203B41FA5}">
                      <a16:colId xmlns:a16="http://schemas.microsoft.com/office/drawing/2014/main" val="1453668171"/>
                    </a:ext>
                  </a:extLst>
                </a:gridCol>
                <a:gridCol w="1748230">
                  <a:extLst>
                    <a:ext uri="{9D8B030D-6E8A-4147-A177-3AD203B41FA5}">
                      <a16:colId xmlns:a16="http://schemas.microsoft.com/office/drawing/2014/main" val="3383531625"/>
                    </a:ext>
                  </a:extLst>
                </a:gridCol>
                <a:gridCol w="3049656">
                  <a:extLst>
                    <a:ext uri="{9D8B030D-6E8A-4147-A177-3AD203B41FA5}">
                      <a16:colId xmlns:a16="http://schemas.microsoft.com/office/drawing/2014/main" val="1837079000"/>
                    </a:ext>
                  </a:extLst>
                </a:gridCol>
                <a:gridCol w="547622">
                  <a:extLst>
                    <a:ext uri="{9D8B030D-6E8A-4147-A177-3AD203B41FA5}">
                      <a16:colId xmlns:a16="http://schemas.microsoft.com/office/drawing/2014/main" val="3894517361"/>
                    </a:ext>
                  </a:extLst>
                </a:gridCol>
                <a:gridCol w="1260413">
                  <a:extLst>
                    <a:ext uri="{9D8B030D-6E8A-4147-A177-3AD203B41FA5}">
                      <a16:colId xmlns:a16="http://schemas.microsoft.com/office/drawing/2014/main" val="2789003304"/>
                    </a:ext>
                  </a:extLst>
                </a:gridCol>
                <a:gridCol w="3301390">
                  <a:extLst>
                    <a:ext uri="{9D8B030D-6E8A-4147-A177-3AD203B41FA5}">
                      <a16:colId xmlns:a16="http://schemas.microsoft.com/office/drawing/2014/main" val="1751268876"/>
                    </a:ext>
                  </a:extLst>
                </a:gridCol>
              </a:tblGrid>
              <a:tr h="246717">
                <a:tc>
                  <a:txBody>
                    <a:bodyPr/>
                    <a:lstStyle/>
                    <a:p>
                      <a:pPr algn="ctr">
                        <a:lnSpc>
                          <a:spcPct val="120000"/>
                        </a:lnSpc>
                      </a:pPr>
                      <a:r>
                        <a:rPr kumimoji="1" lang="ja-JP" altLang="en-US" sz="1300" dirty="0">
                          <a:solidFill>
                            <a:schemeClr val="bg1"/>
                          </a:solidFill>
                          <a:latin typeface="+mn-lt"/>
                          <a:ea typeface="BIZ UDPゴシック" panose="020B0400000000000000" pitchFamily="50" charset="-128"/>
                        </a:rPr>
                        <a:t>分類</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kumimoji="1" lang="ja-JP" altLang="en-US" sz="1300" dirty="0">
                          <a:solidFill>
                            <a:schemeClr val="bg1"/>
                          </a:solidFill>
                          <a:latin typeface="+mn-lt"/>
                          <a:ea typeface="BIZ UDPゴシック" panose="020B0400000000000000" pitchFamily="50" charset="-128"/>
                        </a:rPr>
                        <a:t>品目</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kumimoji="1" lang="ja-JP" altLang="en-US" sz="1300" dirty="0">
                          <a:solidFill>
                            <a:schemeClr val="bg1"/>
                          </a:solidFill>
                          <a:latin typeface="+mn-lt"/>
                          <a:ea typeface="BIZ UDPゴシック" panose="020B0400000000000000" pitchFamily="50" charset="-128"/>
                        </a:rPr>
                        <a:t>備考</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kumimoji="1" lang="ja-JP" altLang="en-US" sz="1300" dirty="0">
                          <a:solidFill>
                            <a:schemeClr val="bg1"/>
                          </a:solidFill>
                          <a:latin typeface="+mn-lt"/>
                          <a:ea typeface="BIZ UDPゴシック" panose="020B0400000000000000" pitchFamily="50" charset="-128"/>
                        </a:rPr>
                        <a:t>分類</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kumimoji="1" lang="ja-JP" altLang="en-US" sz="1300" dirty="0">
                          <a:solidFill>
                            <a:schemeClr val="bg1"/>
                          </a:solidFill>
                          <a:latin typeface="+mn-lt"/>
                          <a:ea typeface="BIZ UDPゴシック" panose="020B0400000000000000" pitchFamily="50" charset="-128"/>
                        </a:rPr>
                        <a:t>品目</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kumimoji="1" lang="ja-JP" altLang="en-US" sz="1300" dirty="0">
                          <a:solidFill>
                            <a:schemeClr val="bg1"/>
                          </a:solidFill>
                          <a:latin typeface="+mn-lt"/>
                          <a:ea typeface="BIZ UDPゴシック" panose="020B0400000000000000" pitchFamily="50" charset="-128"/>
                        </a:rPr>
                        <a:t>備考</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8752371"/>
                  </a:ext>
                </a:extLst>
              </a:tr>
              <a:tr h="336015">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バックアップオプション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en-US" altLang="ja-JP" sz="900" kern="1200" dirty="0">
                          <a:solidFill>
                            <a:schemeClr val="tx1"/>
                          </a:solidFill>
                          <a:latin typeface="+mn-lt"/>
                          <a:ea typeface="BIZ UDPゴシック" panose="020B0400000000000000" pitchFamily="50" charset="-128"/>
                          <a:cs typeface="+mn-cs"/>
                        </a:rPr>
                        <a:t>1</a:t>
                      </a:r>
                      <a:r>
                        <a:rPr kumimoji="1" lang="ja-JP" altLang="en-US" sz="900" kern="1200" dirty="0">
                          <a:solidFill>
                            <a:schemeClr val="tx1"/>
                          </a:solidFill>
                          <a:latin typeface="+mn-lt"/>
                          <a:ea typeface="BIZ UDPゴシック" panose="020B0400000000000000" pitchFamily="50" charset="-128"/>
                          <a:cs typeface="+mn-cs"/>
                        </a:rPr>
                        <a:t>日</a:t>
                      </a:r>
                      <a:r>
                        <a:rPr kumimoji="1" lang="en-US" altLang="ja-JP" sz="900" kern="1200" dirty="0">
                          <a:solidFill>
                            <a:schemeClr val="tx1"/>
                          </a:solidFill>
                          <a:latin typeface="+mn-lt"/>
                          <a:ea typeface="BIZ UDPゴシック" panose="020B0400000000000000" pitchFamily="50" charset="-128"/>
                          <a:cs typeface="+mn-cs"/>
                        </a:rPr>
                        <a:t>1</a:t>
                      </a:r>
                      <a:r>
                        <a:rPr kumimoji="1" lang="ja-JP" altLang="en-US" sz="900" kern="1200" dirty="0">
                          <a:solidFill>
                            <a:schemeClr val="tx1"/>
                          </a:solidFill>
                          <a:latin typeface="+mn-lt"/>
                          <a:ea typeface="BIZ UDPゴシック" panose="020B0400000000000000" pitchFamily="50" charset="-128"/>
                          <a:cs typeface="+mn-cs"/>
                        </a:rPr>
                        <a:t>回早朝にバックアップサーバにデータを作成し、</a:t>
                      </a:r>
                      <a:endParaRPr kumimoji="1" lang="en-US" altLang="ja-JP" sz="900" kern="1200" dirty="0">
                        <a:solidFill>
                          <a:schemeClr val="tx1"/>
                        </a:solidFill>
                        <a:latin typeface="+mn-lt"/>
                        <a:ea typeface="BIZ UDPゴシック" panose="020B0400000000000000" pitchFamily="50" charset="-128"/>
                        <a:cs typeface="+mn-cs"/>
                      </a:endParaRPr>
                    </a:p>
                    <a:p>
                      <a:pPr algn="l">
                        <a:lnSpc>
                          <a:spcPct val="120000"/>
                        </a:lnSpc>
                      </a:pPr>
                      <a:r>
                        <a:rPr kumimoji="1" lang="en-US" altLang="ja-JP" sz="900" kern="1200" dirty="0">
                          <a:solidFill>
                            <a:schemeClr val="tx1"/>
                          </a:solidFill>
                          <a:latin typeface="+mn-lt"/>
                          <a:ea typeface="BIZ UDPゴシック" panose="020B0400000000000000" pitchFamily="50" charset="-128"/>
                          <a:cs typeface="+mn-cs"/>
                        </a:rPr>
                        <a:t>7</a:t>
                      </a:r>
                      <a:r>
                        <a:rPr kumimoji="1" lang="ja-JP" altLang="en-US" sz="900" kern="1200" dirty="0">
                          <a:solidFill>
                            <a:schemeClr val="tx1"/>
                          </a:solidFill>
                          <a:latin typeface="+mn-lt"/>
                          <a:ea typeface="BIZ UDPゴシック" panose="020B0400000000000000" pitchFamily="50" charset="-128"/>
                          <a:cs typeface="+mn-cs"/>
                        </a:rPr>
                        <a:t>世代分保持します。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mn-lt"/>
                          <a:ea typeface="BIZ UDPゴシック" panose="020B0400000000000000" pitchFamily="50" charset="-128"/>
                        </a:rPr>
                        <a:t>自動処理連続実行</a:t>
                      </a:r>
                      <a:endParaRPr kumimoji="1" lang="en-US" altLang="ja-JP" sz="900" dirty="0">
                        <a:solidFill>
                          <a:schemeClr val="tx1"/>
                        </a:solidFill>
                        <a:latin typeface="+mn-lt"/>
                        <a:ea typeface="BIZ UDPゴシック" panose="020B0400000000000000" pitchFamily="50" charset="-128"/>
                      </a:endParaRPr>
                    </a:p>
                    <a:p>
                      <a:pPr algn="l">
                        <a:lnSpc>
                          <a:spcPct val="120000"/>
                        </a:lnSpc>
                      </a:pPr>
                      <a:r>
                        <a:rPr kumimoji="1" lang="ja-JP" altLang="en-US" sz="900" dirty="0">
                          <a:solidFill>
                            <a:schemeClr val="tx1"/>
                          </a:solidFill>
                          <a:latin typeface="+mn-lt"/>
                          <a:ea typeface="BIZ UDPゴシック" panose="020B0400000000000000" pitchFamily="50" charset="-128"/>
                        </a:rPr>
                        <a:t>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mn-lt"/>
                          <a:ea typeface="BIZ UDPゴシック" panose="020B0400000000000000" pitchFamily="50" charset="-128"/>
                        </a:rPr>
                        <a:t>自動処理の連続実行が最大</a:t>
                      </a:r>
                      <a:r>
                        <a:rPr kumimoji="1" lang="en-US" altLang="ja-JP" sz="900" dirty="0">
                          <a:solidFill>
                            <a:schemeClr val="tx1"/>
                          </a:solidFill>
                          <a:latin typeface="+mn-lt"/>
                          <a:ea typeface="BIZ UDPゴシック" panose="020B0400000000000000" pitchFamily="50" charset="-128"/>
                        </a:rPr>
                        <a:t>3</a:t>
                      </a:r>
                      <a:r>
                        <a:rPr kumimoji="1" lang="ja-JP" altLang="en-US" sz="900" dirty="0">
                          <a:solidFill>
                            <a:schemeClr val="tx1"/>
                          </a:solidFill>
                          <a:latin typeface="+mn-lt"/>
                          <a:ea typeface="BIZ UDPゴシック" panose="020B0400000000000000" pitchFamily="50" charset="-128"/>
                        </a:rPr>
                        <a:t>回まで可能になります。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5503714"/>
                  </a:ext>
                </a:extLst>
              </a:tr>
              <a:tr h="336015">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en-US" altLang="ja-JP" sz="900" dirty="0">
                          <a:solidFill>
                            <a:schemeClr val="tx1"/>
                          </a:solidFill>
                          <a:latin typeface="+mn-lt"/>
                          <a:ea typeface="BIZ UDPゴシック" panose="020B0400000000000000" pitchFamily="50" charset="-128"/>
                        </a:rPr>
                        <a:t>PDF</a:t>
                      </a:r>
                      <a:r>
                        <a:rPr kumimoji="1" lang="ja-JP" altLang="en-US" sz="900" dirty="0">
                          <a:solidFill>
                            <a:schemeClr val="tx1"/>
                          </a:solidFill>
                          <a:latin typeface="+mn-lt"/>
                          <a:ea typeface="BIZ UDPゴシック" panose="020B0400000000000000" pitchFamily="50" charset="-128"/>
                        </a:rPr>
                        <a:t>出力</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en-US" altLang="ja-JP" sz="900" dirty="0">
                          <a:solidFill>
                            <a:schemeClr val="tx1"/>
                          </a:solidFill>
                          <a:latin typeface="+mn-lt"/>
                          <a:ea typeface="BIZ UDPゴシック" panose="020B0400000000000000" pitchFamily="50" charset="-128"/>
                        </a:rPr>
                        <a:t>PDF</a:t>
                      </a:r>
                      <a:r>
                        <a:rPr kumimoji="1" lang="ja-JP" altLang="en-US" sz="900" dirty="0">
                          <a:solidFill>
                            <a:schemeClr val="tx1"/>
                          </a:solidFill>
                          <a:latin typeface="+mn-lt"/>
                          <a:ea typeface="BIZ UDPゴシック" panose="020B0400000000000000" pitchFamily="50" charset="-128"/>
                        </a:rPr>
                        <a:t>で各種帳票類を出力できます。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mn-lt"/>
                          <a:ea typeface="BIZ UDPゴシック" panose="020B0400000000000000" pitchFamily="50" charset="-128"/>
                        </a:rPr>
                        <a:t>自動処理ジャンプ</a:t>
                      </a:r>
                      <a:endParaRPr kumimoji="1" lang="en-US" altLang="ja-JP" sz="900" dirty="0">
                        <a:solidFill>
                          <a:schemeClr val="tx1"/>
                        </a:solidFill>
                        <a:latin typeface="+mn-lt"/>
                        <a:ea typeface="BIZ UDPゴシック" panose="020B0400000000000000" pitchFamily="50" charset="-128"/>
                      </a:endParaRPr>
                    </a:p>
                    <a:p>
                      <a:pPr algn="l">
                        <a:lnSpc>
                          <a:spcPct val="120000"/>
                        </a:lnSpc>
                      </a:pPr>
                      <a:r>
                        <a:rPr kumimoji="1" lang="ja-JP" altLang="en-US" sz="900" dirty="0">
                          <a:solidFill>
                            <a:schemeClr val="tx1"/>
                          </a:solidFill>
                          <a:latin typeface="+mn-lt"/>
                          <a:ea typeface="BIZ UDPゴシック" panose="020B0400000000000000" pitchFamily="50" charset="-128"/>
                        </a:rPr>
                        <a:t>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mn-lt"/>
                          <a:ea typeface="BIZ UDPゴシック" panose="020B0400000000000000" pitchFamily="50" charset="-128"/>
                        </a:rPr>
                        <a:t>自動処理パーツに「ジャンプパーツ」を追加が可能になります。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7822727"/>
                  </a:ext>
                </a:extLst>
              </a:tr>
              <a:tr h="336015">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電子帳簿保存法オプション</a:t>
                      </a:r>
                      <a:endParaRPr kumimoji="1" lang="en-US" altLang="ja-JP" sz="9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電子帳簿保存法に則して対象書類の電子保存ができます。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メールサーバ</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大量配信にも対応できるメールサーバからメールを送信できるようになります。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0502442"/>
                  </a:ext>
                </a:extLst>
              </a:tr>
              <a:tr h="336015">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en-US" altLang="ja-JP" sz="900" dirty="0">
                          <a:solidFill>
                            <a:schemeClr val="tx1"/>
                          </a:solidFill>
                          <a:latin typeface="+mn-lt"/>
                          <a:ea typeface="BIZ UDPゴシック" panose="020B0400000000000000" pitchFamily="50" charset="-128"/>
                        </a:rPr>
                        <a:t>IP</a:t>
                      </a:r>
                      <a:r>
                        <a:rPr kumimoji="1" lang="ja-JP" altLang="en-US" sz="900" dirty="0">
                          <a:solidFill>
                            <a:schemeClr val="tx1"/>
                          </a:solidFill>
                          <a:latin typeface="+mn-lt"/>
                          <a:ea typeface="BIZ UDPゴシック" panose="020B0400000000000000" pitchFamily="50" charset="-128"/>
                        </a:rPr>
                        <a:t>アドレス制限</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mn-lt"/>
                          <a:ea typeface="BIZ UDPゴシック" panose="020B0400000000000000" pitchFamily="50" charset="-128"/>
                        </a:rPr>
                        <a:t>ネットワーク単位でアクセス制限を設定できます。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mn-lt"/>
                          <a:ea typeface="BIZ UDPゴシック" panose="020B0400000000000000" pitchFamily="50" charset="-128"/>
                        </a:rPr>
                        <a:t>「</a:t>
                      </a:r>
                      <a:r>
                        <a:rPr kumimoji="1" lang="zh-TW" altLang="en-US" sz="900" dirty="0">
                          <a:solidFill>
                            <a:schemeClr val="tx1"/>
                          </a:solidFill>
                          <a:latin typeface="+mn-lt"/>
                          <a:ea typeface="BIZ UDPゴシック" panose="020B0400000000000000" pitchFamily="50" charset="-128"/>
                        </a:rPr>
                        <a:t>楽楽明細</a:t>
                      </a:r>
                      <a:r>
                        <a:rPr kumimoji="1" lang="ja-JP" altLang="en-US" sz="900" dirty="0">
                          <a:solidFill>
                            <a:schemeClr val="tx1"/>
                          </a:solidFill>
                          <a:latin typeface="+mn-lt"/>
                          <a:ea typeface="BIZ UDPゴシック" panose="020B0400000000000000" pitchFamily="50" charset="-128"/>
                        </a:rPr>
                        <a:t>」</a:t>
                      </a:r>
                      <a:r>
                        <a:rPr kumimoji="1" lang="zh-TW" altLang="en-US" sz="900" dirty="0">
                          <a:solidFill>
                            <a:schemeClr val="tx1"/>
                          </a:solidFill>
                          <a:latin typeface="+mn-lt"/>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mn-lt"/>
                          <a:ea typeface="BIZ UDPゴシック" panose="020B0400000000000000" pitchFamily="50" charset="-128"/>
                        </a:rPr>
                        <a:t>ラクスが提供する別サービス「楽楽明細」と</a:t>
                      </a:r>
                      <a:endParaRPr kumimoji="1" lang="en-US" altLang="ja-JP" sz="900" dirty="0">
                        <a:solidFill>
                          <a:schemeClr val="tx1"/>
                        </a:solidFill>
                        <a:latin typeface="+mn-lt"/>
                        <a:ea typeface="BIZ UDPゴシック" panose="020B0400000000000000" pitchFamily="50" charset="-128"/>
                      </a:endParaRPr>
                    </a:p>
                    <a:p>
                      <a:pPr algn="l">
                        <a:lnSpc>
                          <a:spcPct val="120000"/>
                        </a:lnSpc>
                      </a:pPr>
                      <a:r>
                        <a:rPr kumimoji="1" lang="en-US" altLang="ja-JP" sz="900" dirty="0">
                          <a:solidFill>
                            <a:schemeClr val="tx1"/>
                          </a:solidFill>
                          <a:latin typeface="+mn-lt"/>
                          <a:ea typeface="BIZ UDPゴシック" panose="020B0400000000000000" pitchFamily="50" charset="-128"/>
                        </a:rPr>
                        <a:t>API</a:t>
                      </a:r>
                      <a:r>
                        <a:rPr kumimoji="1" lang="ja-JP" altLang="en-US" sz="900" dirty="0">
                          <a:solidFill>
                            <a:schemeClr val="tx1"/>
                          </a:solidFill>
                          <a:latin typeface="+mn-lt"/>
                          <a:ea typeface="BIZ UDPゴシック" panose="020B0400000000000000" pitchFamily="50" charset="-128"/>
                        </a:rPr>
                        <a:t>データ連携するためのオプションです。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2276425"/>
                  </a:ext>
                </a:extLst>
              </a:tr>
              <a:tr h="336015">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en-US" altLang="ja-JP" sz="900" dirty="0">
                          <a:solidFill>
                            <a:schemeClr val="tx1"/>
                          </a:solidFill>
                          <a:latin typeface="+mn-lt"/>
                          <a:ea typeface="BIZ UDPゴシック" panose="020B0400000000000000" pitchFamily="50" charset="-128"/>
                        </a:rPr>
                        <a:t>SSL</a:t>
                      </a:r>
                      <a:r>
                        <a:rPr kumimoji="1" lang="ja-JP" altLang="en-US" sz="900" dirty="0">
                          <a:solidFill>
                            <a:schemeClr val="tx1"/>
                          </a:solidFill>
                          <a:latin typeface="+mn-lt"/>
                          <a:ea typeface="BIZ UDPゴシック" panose="020B0400000000000000" pitchFamily="50" charset="-128"/>
                        </a:rPr>
                        <a:t>クライアント認証</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mn-lt"/>
                          <a:ea typeface="BIZ UDPゴシック" panose="020B0400000000000000" pitchFamily="50" charset="-128"/>
                        </a:rPr>
                        <a:t>パソコン単位でアクセス制限を設定できます。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mn-lt"/>
                          <a:ea typeface="BIZ UDPゴシック" panose="020B0400000000000000" pitchFamily="50" charset="-128"/>
                        </a:rPr>
                        <a:t>「</a:t>
                      </a:r>
                      <a:r>
                        <a:rPr kumimoji="1" lang="zh-TW" altLang="en-US" sz="900" dirty="0">
                          <a:solidFill>
                            <a:schemeClr val="tx1"/>
                          </a:solidFill>
                          <a:latin typeface="+mn-lt"/>
                          <a:ea typeface="BIZ UDPゴシック" panose="020B0400000000000000" pitchFamily="50" charset="-128"/>
                        </a:rPr>
                        <a:t>楽楽</a:t>
                      </a:r>
                      <a:r>
                        <a:rPr kumimoji="1" lang="ja-JP" altLang="en-US" sz="900" dirty="0">
                          <a:solidFill>
                            <a:schemeClr val="tx1"/>
                          </a:solidFill>
                          <a:latin typeface="+mn-lt"/>
                          <a:ea typeface="BIZ UDPゴシック" panose="020B0400000000000000" pitchFamily="50" charset="-128"/>
                        </a:rPr>
                        <a:t>精算」</a:t>
                      </a:r>
                      <a:r>
                        <a:rPr kumimoji="1" lang="zh-TW" altLang="en-US" sz="900" dirty="0">
                          <a:solidFill>
                            <a:schemeClr val="tx1"/>
                          </a:solidFill>
                          <a:latin typeface="+mn-lt"/>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mn-lt"/>
                          <a:ea typeface="BIZ UDPゴシック" panose="020B0400000000000000" pitchFamily="50" charset="-128"/>
                        </a:rPr>
                        <a:t>ラクスが提供する別サービス「楽楽精算」と</a:t>
                      </a:r>
                      <a:endParaRPr kumimoji="1" lang="en-US" altLang="ja-JP" sz="900" dirty="0">
                        <a:solidFill>
                          <a:schemeClr val="tx1"/>
                        </a:solidFill>
                        <a:latin typeface="+mn-lt"/>
                        <a:ea typeface="BIZ UDPゴシック" panose="020B0400000000000000" pitchFamily="50" charset="-128"/>
                      </a:endParaRPr>
                    </a:p>
                    <a:p>
                      <a:pPr algn="l">
                        <a:lnSpc>
                          <a:spcPct val="120000"/>
                        </a:lnSpc>
                      </a:pPr>
                      <a:r>
                        <a:rPr kumimoji="1" lang="en-US" altLang="ja-JP" sz="900" dirty="0">
                          <a:solidFill>
                            <a:schemeClr val="tx1"/>
                          </a:solidFill>
                          <a:latin typeface="+mn-lt"/>
                          <a:ea typeface="BIZ UDPゴシック" panose="020B0400000000000000" pitchFamily="50" charset="-128"/>
                        </a:rPr>
                        <a:t>API</a:t>
                      </a:r>
                      <a:r>
                        <a:rPr kumimoji="1" lang="ja-JP" altLang="en-US" sz="900" dirty="0">
                          <a:solidFill>
                            <a:schemeClr val="tx1"/>
                          </a:solidFill>
                          <a:latin typeface="+mn-lt"/>
                          <a:ea typeface="BIZ UDPゴシック" panose="020B0400000000000000" pitchFamily="50" charset="-128"/>
                        </a:rPr>
                        <a:t>データ連携するためのオプションです。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2075150"/>
                  </a:ext>
                </a:extLst>
              </a:tr>
              <a:tr h="336015">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上限値拡張オプション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上限値を一段階、拡張できます。</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（スタンダードプランのみ）</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mn-lt"/>
                          <a:ea typeface="BIZ UDPゴシック" panose="020B0400000000000000" pitchFamily="50" charset="-128"/>
                        </a:rPr>
                        <a:t>「メールディーラー」</a:t>
                      </a:r>
                      <a:endParaRPr kumimoji="1" lang="en-US" altLang="ja-JP" sz="900" dirty="0">
                        <a:solidFill>
                          <a:schemeClr val="tx1"/>
                        </a:solidFill>
                        <a:latin typeface="+mn-lt"/>
                        <a:ea typeface="BIZ UDPゴシック" panose="020B0400000000000000" pitchFamily="50" charset="-128"/>
                      </a:endParaRPr>
                    </a:p>
                    <a:p>
                      <a:pPr algn="l">
                        <a:lnSpc>
                          <a:spcPct val="120000"/>
                        </a:lnSpc>
                      </a:pPr>
                      <a:r>
                        <a:rPr kumimoji="1" lang="zh-TW" altLang="en-US" sz="900" dirty="0">
                          <a:solidFill>
                            <a:schemeClr val="tx1"/>
                          </a:solidFill>
                          <a:latin typeface="+mn-lt"/>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lang="ja-JP" altLang="en-US" sz="900" dirty="0"/>
                        <a:t>ラクスが提供する別サービス「メールディーラー」と</a:t>
                      </a:r>
                      <a:endParaRPr lang="en-US" altLang="ja-JP" sz="900" dirty="0"/>
                    </a:p>
                    <a:p>
                      <a:pPr algn="l">
                        <a:lnSpc>
                          <a:spcPct val="120000"/>
                        </a:lnSpc>
                      </a:pPr>
                      <a:r>
                        <a:rPr lang="en-US" altLang="ja-JP" sz="900" dirty="0"/>
                        <a:t>API</a:t>
                      </a:r>
                      <a:r>
                        <a:rPr lang="ja-JP" altLang="en-US" sz="900" dirty="0"/>
                        <a:t>データ連携するためのオプションです。 </a:t>
                      </a:r>
                      <a:endParaRPr kumimoji="1" lang="ja-JP" altLang="en-US" sz="9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8384337"/>
                  </a:ext>
                </a:extLst>
              </a:tr>
              <a:tr h="479511">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mn-lt"/>
                          <a:ea typeface="BIZ UDPゴシック" panose="020B0400000000000000" pitchFamily="50" charset="-128"/>
                        </a:rPr>
                        <a:t>ライトユーザーライセンス</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mn-lt"/>
                          <a:ea typeface="BIZ UDPゴシック" panose="020B0400000000000000" pitchFamily="50" charset="-128"/>
                        </a:rPr>
                        <a:t>データ参照、登録、削除の操作のみ行うことができる</a:t>
                      </a:r>
                      <a:endParaRPr kumimoji="1" lang="en-US" altLang="ja-JP" sz="900" dirty="0">
                        <a:solidFill>
                          <a:schemeClr val="tx1"/>
                        </a:solidFill>
                        <a:latin typeface="+mn-lt"/>
                        <a:ea typeface="BIZ UDPゴシック" panose="020B0400000000000000" pitchFamily="50" charset="-128"/>
                      </a:endParaRPr>
                    </a:p>
                    <a:p>
                      <a:pPr algn="l">
                        <a:lnSpc>
                          <a:spcPct val="120000"/>
                        </a:lnSpc>
                      </a:pPr>
                      <a:r>
                        <a:rPr kumimoji="1" lang="ja-JP" altLang="en-US" sz="900" dirty="0">
                          <a:solidFill>
                            <a:schemeClr val="tx1"/>
                          </a:solidFill>
                          <a:latin typeface="+mn-lt"/>
                          <a:ea typeface="BIZ UDPゴシック" panose="020B0400000000000000" pitchFamily="50" charset="-128"/>
                        </a:rPr>
                        <a:t>ユーザーライセンスを</a:t>
                      </a:r>
                      <a:r>
                        <a:rPr kumimoji="1" lang="en-US" altLang="ja-JP" sz="900" dirty="0">
                          <a:solidFill>
                            <a:schemeClr val="tx1"/>
                          </a:solidFill>
                          <a:latin typeface="+mn-lt"/>
                          <a:ea typeface="BIZ UDPゴシック" panose="020B0400000000000000" pitchFamily="50" charset="-128"/>
                        </a:rPr>
                        <a:t>100</a:t>
                      </a:r>
                      <a:r>
                        <a:rPr kumimoji="1" lang="ja-JP" altLang="en-US" sz="900" dirty="0">
                          <a:solidFill>
                            <a:schemeClr val="tx1"/>
                          </a:solidFill>
                          <a:latin typeface="+mn-lt"/>
                          <a:ea typeface="BIZ UDPゴシック" panose="020B0400000000000000" pitchFamily="50" charset="-128"/>
                        </a:rPr>
                        <a:t>ユーザー分発行できます。</a:t>
                      </a:r>
                      <a:endParaRPr kumimoji="1" lang="en-US" altLang="ja-JP" sz="900" dirty="0">
                        <a:solidFill>
                          <a:schemeClr val="tx1"/>
                        </a:solidFill>
                        <a:latin typeface="+mn-lt"/>
                        <a:ea typeface="BIZ UDPゴシック" panose="020B0400000000000000" pitchFamily="50" charset="-128"/>
                      </a:endParaRPr>
                    </a:p>
                    <a:p>
                      <a:pPr algn="l">
                        <a:lnSpc>
                          <a:spcPct val="120000"/>
                        </a:lnSpc>
                      </a:pPr>
                      <a:r>
                        <a:rPr kumimoji="1" lang="ja-JP" altLang="en-US" sz="900" dirty="0">
                          <a:solidFill>
                            <a:schemeClr val="tx1"/>
                          </a:solidFill>
                          <a:latin typeface="+mn-lt"/>
                          <a:ea typeface="BIZ UDPゴシック" panose="020B0400000000000000" pitchFamily="50" charset="-128"/>
                        </a:rPr>
                        <a:t>（スタンダードプランのみ）</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1300" b="0" i="0" u="none" strike="noStrike" dirty="0">
                        <a:solidFill>
                          <a:schemeClr val="tx2"/>
                        </a:solidFill>
                        <a:effectLst/>
                        <a:latin typeface="BIZ UDPゴシック" panose="020B0400000000000000" pitchFamily="50" charset="-128"/>
                        <a:ea typeface="BIZ UDPゴシック" panose="020B0400000000000000" pitchFamily="50" charset="-128"/>
                      </a:endParaRPr>
                    </a:p>
                  </a:txBody>
                  <a:tcPr marL="7436" marR="7436" marT="7436"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mn-lt"/>
                          <a:ea typeface="BIZ UDPゴシック" panose="020B0400000000000000" pitchFamily="50" charset="-128"/>
                        </a:rPr>
                        <a:t>「配配メール／クルメル」</a:t>
                      </a:r>
                      <a:r>
                        <a:rPr kumimoji="1" lang="zh-TW" altLang="en-US" sz="900" dirty="0">
                          <a:solidFill>
                            <a:schemeClr val="tx1"/>
                          </a:solidFill>
                          <a:latin typeface="+mn-lt"/>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mn-lt"/>
                          <a:ea typeface="BIZ UDPゴシック" panose="020B0400000000000000" pitchFamily="50" charset="-128"/>
                        </a:rPr>
                        <a:t>ラクスが提供する別サービス「配配メール／クルメル」と</a:t>
                      </a:r>
                      <a:endParaRPr kumimoji="1" lang="en-US" altLang="ja-JP" sz="900" dirty="0">
                        <a:solidFill>
                          <a:schemeClr val="tx1"/>
                        </a:solidFill>
                        <a:latin typeface="+mn-lt"/>
                        <a:ea typeface="BIZ UDPゴシック" panose="020B0400000000000000" pitchFamily="50" charset="-128"/>
                      </a:endParaRPr>
                    </a:p>
                    <a:p>
                      <a:pPr algn="l">
                        <a:lnSpc>
                          <a:spcPct val="120000"/>
                        </a:lnSpc>
                      </a:pPr>
                      <a:r>
                        <a:rPr kumimoji="1" lang="en-US" altLang="ja-JP" sz="900" dirty="0">
                          <a:solidFill>
                            <a:schemeClr val="tx1"/>
                          </a:solidFill>
                          <a:latin typeface="+mn-lt"/>
                          <a:ea typeface="BIZ UDPゴシック" panose="020B0400000000000000" pitchFamily="50" charset="-128"/>
                        </a:rPr>
                        <a:t>API</a:t>
                      </a:r>
                      <a:r>
                        <a:rPr kumimoji="1" lang="ja-JP" altLang="en-US" sz="900" dirty="0">
                          <a:solidFill>
                            <a:schemeClr val="tx1"/>
                          </a:solidFill>
                          <a:latin typeface="+mn-lt"/>
                          <a:ea typeface="BIZ UDPゴシック" panose="020B0400000000000000" pitchFamily="50" charset="-128"/>
                        </a:rPr>
                        <a:t>データ連携するためのオプションです。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5940167"/>
                  </a:ext>
                </a:extLst>
              </a:tr>
              <a:tr h="336015">
                <a:tc>
                  <a:txBody>
                    <a:bodyPr/>
                    <a:lstStyle/>
                    <a:p>
                      <a:pPr algn="ctr">
                        <a:lnSpc>
                          <a:spcPct val="120000"/>
                        </a:lnSpc>
                      </a:pPr>
                      <a:endParaRPr kumimoji="1" lang="ja-JP" altLang="en-US" sz="13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添付ファイル暗号化</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「楽楽販売」からのメール送信時に、</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添付ファイルを自動で暗号化します。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kumimoji="1" lang="ja-JP" altLang="en-US" sz="13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勘定奉行連携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勘定奉行連携用の</a:t>
                      </a:r>
                      <a:r>
                        <a:rPr kumimoji="1" lang="en-US" altLang="ja-JP" sz="900" dirty="0">
                          <a:solidFill>
                            <a:schemeClr val="tx1"/>
                          </a:solidFill>
                          <a:latin typeface="BIZ UDPゴシック" panose="020B0400000000000000" pitchFamily="50" charset="-128"/>
                          <a:ea typeface="BIZ UDPゴシック" panose="020B0400000000000000" pitchFamily="50" charset="-128"/>
                        </a:rPr>
                        <a:t>CSV</a:t>
                      </a:r>
                      <a:r>
                        <a:rPr kumimoji="1" lang="ja-JP" altLang="en-US" sz="900" dirty="0">
                          <a:solidFill>
                            <a:schemeClr val="tx1"/>
                          </a:solidFill>
                          <a:latin typeface="BIZ UDPゴシック" panose="020B0400000000000000" pitchFamily="50" charset="-128"/>
                          <a:ea typeface="BIZ UDPゴシック" panose="020B0400000000000000" pitchFamily="50" charset="-128"/>
                        </a:rPr>
                        <a:t>データ出力が可能になります。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1724060"/>
                  </a:ext>
                </a:extLst>
              </a:tr>
              <a:tr h="246717">
                <a:tc>
                  <a:txBody>
                    <a:bodyPr/>
                    <a:lstStyle/>
                    <a:p>
                      <a:pPr algn="ctr">
                        <a:lnSpc>
                          <a:spcPct val="120000"/>
                        </a:lnSpc>
                      </a:pPr>
                      <a:endParaRPr kumimoji="1" lang="ja-JP" altLang="en-US" sz="1300" dirty="0">
                        <a:solidFill>
                          <a:srgbClr val="FF0000"/>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mn-lt"/>
                          <a:ea typeface="BIZ UDPゴシック" panose="020B0400000000000000" pitchFamily="50" charset="-128"/>
                        </a:rPr>
                        <a:t>ディスク容量（</a:t>
                      </a:r>
                      <a:r>
                        <a:rPr kumimoji="1" lang="en-US" altLang="ja-JP" sz="900" dirty="0">
                          <a:solidFill>
                            <a:schemeClr val="tx1"/>
                          </a:solidFill>
                          <a:latin typeface="+mn-lt"/>
                          <a:ea typeface="BIZ UDPゴシック" panose="020B0400000000000000" pitchFamily="50" charset="-128"/>
                        </a:rPr>
                        <a:t>GB</a:t>
                      </a:r>
                      <a:r>
                        <a:rPr kumimoji="1" lang="ja-JP" altLang="en-US" sz="900" dirty="0">
                          <a:solidFill>
                            <a:schemeClr val="tx1"/>
                          </a:solidFill>
                          <a:latin typeface="+mn-lt"/>
                          <a:ea typeface="BIZ UDPゴシック" panose="020B0400000000000000" pitchFamily="50" charset="-128"/>
                        </a:rPr>
                        <a:t>）追加</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lang="ja-JP" altLang="en-US" sz="900" dirty="0"/>
                        <a:t>データおよびファイルの保存容量を追加できます。</a:t>
                      </a:r>
                      <a:endParaRPr kumimoji="1" lang="ja-JP" altLang="en-US" sz="9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kumimoji="1" lang="ja-JP" altLang="en-US" sz="13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35000"/>
                        </a:lnSpc>
                      </a:pPr>
                      <a:r>
                        <a:rPr kumimoji="1" lang="en-US" altLang="ja-JP" sz="900" dirty="0" err="1">
                          <a:solidFill>
                            <a:schemeClr val="tx1"/>
                          </a:solidFill>
                          <a:latin typeface="BIZ UDPゴシック" panose="020B0400000000000000" pitchFamily="50" charset="-128"/>
                          <a:ea typeface="BIZ UDPゴシック" panose="020B0400000000000000" pitchFamily="50" charset="-128"/>
                        </a:rPr>
                        <a:t>freee</a:t>
                      </a:r>
                      <a:r>
                        <a:rPr kumimoji="1" lang="ja-JP" altLang="en-US" sz="900" dirty="0">
                          <a:solidFill>
                            <a:schemeClr val="tx1"/>
                          </a:solidFill>
                          <a:latin typeface="BIZ UDPゴシック" panose="020B0400000000000000" pitchFamily="50" charset="-128"/>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35000"/>
                        </a:lnSpc>
                        <a:spcBef>
                          <a:spcPts val="0"/>
                        </a:spcBef>
                        <a:spcAft>
                          <a:spcPts val="0"/>
                        </a:spcAft>
                        <a:buClr>
                          <a:srgbClr val="000000"/>
                        </a:buClr>
                        <a:buSzTx/>
                        <a:buFont typeface="Arial"/>
                        <a:buNone/>
                        <a:tabLst/>
                        <a:defRPr/>
                      </a:pPr>
                      <a:r>
                        <a:rPr kumimoji="1" lang="en-US" altLang="ja-JP" sz="900" dirty="0" err="1">
                          <a:solidFill>
                            <a:schemeClr val="tx1"/>
                          </a:solidFill>
                          <a:latin typeface="BIZ UDPゴシック" panose="020B0400000000000000" pitchFamily="50" charset="-128"/>
                          <a:ea typeface="BIZ UDPゴシック" panose="020B0400000000000000" pitchFamily="50" charset="-128"/>
                        </a:rPr>
                        <a:t>freee</a:t>
                      </a:r>
                      <a:r>
                        <a:rPr kumimoji="1" lang="ja-JP" altLang="en-US" sz="900" dirty="0">
                          <a:solidFill>
                            <a:schemeClr val="tx1"/>
                          </a:solidFill>
                          <a:latin typeface="BIZ UDPゴシック" panose="020B0400000000000000" pitchFamily="50" charset="-128"/>
                          <a:ea typeface="BIZ UDPゴシック" panose="020B0400000000000000" pitchFamily="50" charset="-128"/>
                        </a:rPr>
                        <a:t>とのデータ連携のための</a:t>
                      </a:r>
                      <a:r>
                        <a:rPr kumimoji="1" lang="en-US" altLang="ja-JP" sz="900" dirty="0">
                          <a:solidFill>
                            <a:schemeClr val="tx1"/>
                          </a:solidFill>
                          <a:latin typeface="BIZ UDPゴシック" panose="020B0400000000000000" pitchFamily="50" charset="-128"/>
                          <a:ea typeface="BIZ UDPゴシック" panose="020B0400000000000000" pitchFamily="50" charset="-128"/>
                        </a:rPr>
                        <a:t>API</a:t>
                      </a:r>
                      <a:r>
                        <a:rPr kumimoji="1" lang="ja-JP" altLang="en-US" sz="900" dirty="0">
                          <a:solidFill>
                            <a:schemeClr val="tx1"/>
                          </a:solidFill>
                          <a:latin typeface="BIZ UDPゴシック" panose="020B0400000000000000" pitchFamily="50" charset="-128"/>
                          <a:ea typeface="BIZ UDPゴシック" panose="020B0400000000000000" pitchFamily="50" charset="-128"/>
                        </a:rPr>
                        <a:t>設定画面が利用できます。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7787097"/>
                  </a:ext>
                </a:extLst>
              </a:tr>
              <a:tr h="336015">
                <a:tc>
                  <a:txBody>
                    <a:bodyPr/>
                    <a:lstStyle/>
                    <a:p>
                      <a:pPr algn="ctr">
                        <a:lnSpc>
                          <a:spcPct val="120000"/>
                        </a:lnSpc>
                      </a:pPr>
                      <a:endParaRPr kumimoji="1" lang="ja-JP" altLang="en-US" sz="13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en-US" altLang="ja-JP" sz="900" dirty="0">
                          <a:solidFill>
                            <a:schemeClr val="tx1"/>
                          </a:solidFill>
                          <a:latin typeface="+mn-lt"/>
                          <a:ea typeface="BIZ UDPゴシック" panose="020B0400000000000000" pitchFamily="50" charset="-128"/>
                        </a:rPr>
                        <a:t>API</a:t>
                      </a:r>
                      <a:r>
                        <a:rPr kumimoji="1" lang="ja-JP" altLang="en-US" sz="900" dirty="0">
                          <a:solidFill>
                            <a:schemeClr val="tx1"/>
                          </a:solidFill>
                          <a:latin typeface="+mn-lt"/>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mn-lt"/>
                          <a:ea typeface="BIZ UDPゴシック" panose="020B0400000000000000" pitchFamily="50" charset="-128"/>
                        </a:rPr>
                        <a:t>他システムとのデータ連携のための</a:t>
                      </a:r>
                      <a:endParaRPr kumimoji="1" lang="en-US" altLang="ja-JP" sz="900" dirty="0">
                        <a:solidFill>
                          <a:schemeClr val="tx1"/>
                        </a:solidFill>
                        <a:latin typeface="+mn-lt"/>
                        <a:ea typeface="BIZ UDPゴシック" panose="020B0400000000000000" pitchFamily="50" charset="-128"/>
                      </a:endParaRPr>
                    </a:p>
                    <a:p>
                      <a:pPr algn="l">
                        <a:lnSpc>
                          <a:spcPct val="120000"/>
                        </a:lnSpc>
                      </a:pPr>
                      <a:r>
                        <a:rPr kumimoji="1" lang="en-US" altLang="ja-JP" sz="900" dirty="0">
                          <a:solidFill>
                            <a:schemeClr val="tx1"/>
                          </a:solidFill>
                          <a:latin typeface="+mn-lt"/>
                          <a:ea typeface="BIZ UDPゴシック" panose="020B0400000000000000" pitchFamily="50" charset="-128"/>
                        </a:rPr>
                        <a:t>API</a:t>
                      </a:r>
                      <a:r>
                        <a:rPr kumimoji="1" lang="ja-JP" altLang="en-US" sz="900" dirty="0">
                          <a:solidFill>
                            <a:schemeClr val="tx1"/>
                          </a:solidFill>
                          <a:latin typeface="+mn-lt"/>
                          <a:ea typeface="BIZ UDPゴシック" panose="020B0400000000000000" pitchFamily="50" charset="-128"/>
                        </a:rPr>
                        <a:t>設定が利用可能となります。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kumimoji="1" lang="ja-JP" altLang="en-US" sz="13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クラウドサイン連携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電子契約サービスのクラウドサインに書類を連携し</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契約締結することができます。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052099"/>
                  </a:ext>
                </a:extLst>
              </a:tr>
              <a:tr h="246717">
                <a:tc>
                  <a:txBody>
                    <a:bodyPr/>
                    <a:lstStyle/>
                    <a:p>
                      <a:pPr algn="ctr">
                        <a:lnSpc>
                          <a:spcPct val="120000"/>
                        </a:lnSpc>
                      </a:pPr>
                      <a:endParaRPr kumimoji="1" lang="ja-JP" altLang="en-US" sz="13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メールボックス</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外部からの定型メールを解析し、レコード登録できます。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kumimoji="1" lang="ja-JP" altLang="en-US" sz="13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endParaRPr kumimoji="1" lang="ja-JP" altLang="en-US" sz="9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endParaRPr kumimoji="1" lang="ja-JP" altLang="en-US" sz="9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4134405"/>
                  </a:ext>
                </a:extLst>
              </a:tr>
            </a:tbl>
          </a:graphicData>
        </a:graphic>
      </p:graphicFrame>
    </p:spTree>
    <p:extLst>
      <p:ext uri="{BB962C8B-B14F-4D97-AF65-F5344CB8AC3E}">
        <p14:creationId xmlns:p14="http://schemas.microsoft.com/office/powerpoint/2010/main" val="2671677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743B3C-9B62-A81E-A2E2-C6D1044A3BB6}"/>
              </a:ext>
            </a:extLst>
          </p:cNvPr>
          <p:cNvSpPr>
            <a:spLocks noGrp="1"/>
          </p:cNvSpPr>
          <p:nvPr>
            <p:ph type="title"/>
          </p:nvPr>
        </p:nvSpPr>
        <p:spPr/>
        <p:txBody>
          <a:bodyPr/>
          <a:lstStyle/>
          <a:p>
            <a:r>
              <a:rPr kumimoji="1" lang="en-US" altLang="ja-JP" dirty="0"/>
              <a:t>1stSTEP</a:t>
            </a:r>
            <a:r>
              <a:rPr kumimoji="1" lang="ja-JP" altLang="en-US" dirty="0"/>
              <a:t>範囲のスケジュール</a:t>
            </a:r>
          </a:p>
        </p:txBody>
      </p:sp>
      <p:sp>
        <p:nvSpPr>
          <p:cNvPr id="32" name="テキスト ボックス 31">
            <a:extLst>
              <a:ext uri="{FF2B5EF4-FFF2-40B4-BE49-F238E27FC236}">
                <a16:creationId xmlns:a16="http://schemas.microsoft.com/office/drawing/2014/main" id="{E93D135B-1D8A-643F-F34D-17C2349E9D1F}"/>
              </a:ext>
            </a:extLst>
          </p:cNvPr>
          <p:cNvSpPr txBox="1"/>
          <p:nvPr/>
        </p:nvSpPr>
        <p:spPr>
          <a:xfrm>
            <a:off x="479425" y="1376363"/>
            <a:ext cx="9912350" cy="226537"/>
          </a:xfrm>
          <a:prstGeom prst="rect">
            <a:avLst/>
          </a:prstGeom>
          <a:noFill/>
        </p:spPr>
        <p:txBody>
          <a:bodyPr wrap="square" lIns="0" tIns="0" rIns="0" bIns="0" rtlCol="0">
            <a:spAutoFit/>
          </a:bodyPr>
          <a:lstStyle/>
          <a:p>
            <a:pPr algn="l">
              <a:lnSpc>
                <a:spcPct val="135000"/>
              </a:lnSpc>
            </a:pPr>
            <a:r>
              <a:rPr kumimoji="1" lang="en-US" altLang="ja-JP" sz="1300" dirty="0"/>
              <a:t>1</a:t>
            </a:r>
            <a:r>
              <a:rPr kumimoji="1" lang="ja-JP" altLang="en-US" sz="1300" dirty="0"/>
              <a:t>ｓｔＳＴＥＰの運用開始に向けて、直近の想定スケジュールをご記入ください。</a:t>
            </a:r>
            <a:endParaRPr kumimoji="1" lang="en-US" altLang="ja-JP" sz="1300" dirty="0"/>
          </a:p>
        </p:txBody>
      </p:sp>
      <p:graphicFrame>
        <p:nvGraphicFramePr>
          <p:cNvPr id="38" name="表 37">
            <a:extLst>
              <a:ext uri="{FF2B5EF4-FFF2-40B4-BE49-F238E27FC236}">
                <a16:creationId xmlns:a16="http://schemas.microsoft.com/office/drawing/2014/main" id="{B0A94645-FA65-F61E-0BE8-357992A3FF28}"/>
              </a:ext>
            </a:extLst>
          </p:cNvPr>
          <p:cNvGraphicFramePr>
            <a:graphicFrameLocks noGrp="1"/>
          </p:cNvGraphicFramePr>
          <p:nvPr>
            <p:extLst>
              <p:ext uri="{D42A27DB-BD31-4B8C-83A1-F6EECF244321}">
                <p14:modId xmlns:p14="http://schemas.microsoft.com/office/powerpoint/2010/main" val="2706727007"/>
              </p:ext>
            </p:extLst>
          </p:nvPr>
        </p:nvGraphicFramePr>
        <p:xfrm>
          <a:off x="479425" y="1718876"/>
          <a:ext cx="11233149" cy="4589847"/>
        </p:xfrm>
        <a:graphic>
          <a:graphicData uri="http://schemas.openxmlformats.org/drawingml/2006/table">
            <a:tbl>
              <a:tblPr/>
              <a:tblGrid>
                <a:gridCol w="993750">
                  <a:extLst>
                    <a:ext uri="{9D8B030D-6E8A-4147-A177-3AD203B41FA5}">
                      <a16:colId xmlns:a16="http://schemas.microsoft.com/office/drawing/2014/main" val="2269837662"/>
                    </a:ext>
                  </a:extLst>
                </a:gridCol>
                <a:gridCol w="331251">
                  <a:extLst>
                    <a:ext uri="{9D8B030D-6E8A-4147-A177-3AD203B41FA5}">
                      <a16:colId xmlns:a16="http://schemas.microsoft.com/office/drawing/2014/main" val="3094052709"/>
                    </a:ext>
                  </a:extLst>
                </a:gridCol>
                <a:gridCol w="331251">
                  <a:extLst>
                    <a:ext uri="{9D8B030D-6E8A-4147-A177-3AD203B41FA5}">
                      <a16:colId xmlns:a16="http://schemas.microsoft.com/office/drawing/2014/main" val="758369259"/>
                    </a:ext>
                  </a:extLst>
                </a:gridCol>
                <a:gridCol w="331251">
                  <a:extLst>
                    <a:ext uri="{9D8B030D-6E8A-4147-A177-3AD203B41FA5}">
                      <a16:colId xmlns:a16="http://schemas.microsoft.com/office/drawing/2014/main" val="1414225601"/>
                    </a:ext>
                  </a:extLst>
                </a:gridCol>
                <a:gridCol w="709822">
                  <a:extLst>
                    <a:ext uri="{9D8B030D-6E8A-4147-A177-3AD203B41FA5}">
                      <a16:colId xmlns:a16="http://schemas.microsoft.com/office/drawing/2014/main" val="1827615725"/>
                    </a:ext>
                  </a:extLst>
                </a:gridCol>
                <a:gridCol w="333115">
                  <a:extLst>
                    <a:ext uri="{9D8B030D-6E8A-4147-A177-3AD203B41FA5}">
                      <a16:colId xmlns:a16="http://schemas.microsoft.com/office/drawing/2014/main" val="2476751561"/>
                    </a:ext>
                  </a:extLst>
                </a:gridCol>
                <a:gridCol w="333115">
                  <a:extLst>
                    <a:ext uri="{9D8B030D-6E8A-4147-A177-3AD203B41FA5}">
                      <a16:colId xmlns:a16="http://schemas.microsoft.com/office/drawing/2014/main" val="1019587254"/>
                    </a:ext>
                  </a:extLst>
                </a:gridCol>
                <a:gridCol w="333115">
                  <a:extLst>
                    <a:ext uri="{9D8B030D-6E8A-4147-A177-3AD203B41FA5}">
                      <a16:colId xmlns:a16="http://schemas.microsoft.com/office/drawing/2014/main" val="1000882626"/>
                    </a:ext>
                  </a:extLst>
                </a:gridCol>
                <a:gridCol w="709822">
                  <a:extLst>
                    <a:ext uri="{9D8B030D-6E8A-4147-A177-3AD203B41FA5}">
                      <a16:colId xmlns:a16="http://schemas.microsoft.com/office/drawing/2014/main" val="11787639"/>
                    </a:ext>
                  </a:extLst>
                </a:gridCol>
                <a:gridCol w="331251">
                  <a:extLst>
                    <a:ext uri="{9D8B030D-6E8A-4147-A177-3AD203B41FA5}">
                      <a16:colId xmlns:a16="http://schemas.microsoft.com/office/drawing/2014/main" val="2025738480"/>
                    </a:ext>
                  </a:extLst>
                </a:gridCol>
                <a:gridCol w="331251">
                  <a:extLst>
                    <a:ext uri="{9D8B030D-6E8A-4147-A177-3AD203B41FA5}">
                      <a16:colId xmlns:a16="http://schemas.microsoft.com/office/drawing/2014/main" val="493459247"/>
                    </a:ext>
                  </a:extLst>
                </a:gridCol>
                <a:gridCol w="331251">
                  <a:extLst>
                    <a:ext uri="{9D8B030D-6E8A-4147-A177-3AD203B41FA5}">
                      <a16:colId xmlns:a16="http://schemas.microsoft.com/office/drawing/2014/main" val="3153591473"/>
                    </a:ext>
                  </a:extLst>
                </a:gridCol>
                <a:gridCol w="709822">
                  <a:extLst>
                    <a:ext uri="{9D8B030D-6E8A-4147-A177-3AD203B41FA5}">
                      <a16:colId xmlns:a16="http://schemas.microsoft.com/office/drawing/2014/main" val="3566277427"/>
                    </a:ext>
                  </a:extLst>
                </a:gridCol>
                <a:gridCol w="333115">
                  <a:extLst>
                    <a:ext uri="{9D8B030D-6E8A-4147-A177-3AD203B41FA5}">
                      <a16:colId xmlns:a16="http://schemas.microsoft.com/office/drawing/2014/main" val="2079451939"/>
                    </a:ext>
                  </a:extLst>
                </a:gridCol>
                <a:gridCol w="333115">
                  <a:extLst>
                    <a:ext uri="{9D8B030D-6E8A-4147-A177-3AD203B41FA5}">
                      <a16:colId xmlns:a16="http://schemas.microsoft.com/office/drawing/2014/main" val="25575176"/>
                    </a:ext>
                  </a:extLst>
                </a:gridCol>
                <a:gridCol w="333115">
                  <a:extLst>
                    <a:ext uri="{9D8B030D-6E8A-4147-A177-3AD203B41FA5}">
                      <a16:colId xmlns:a16="http://schemas.microsoft.com/office/drawing/2014/main" val="1115397019"/>
                    </a:ext>
                  </a:extLst>
                </a:gridCol>
                <a:gridCol w="708349">
                  <a:extLst>
                    <a:ext uri="{9D8B030D-6E8A-4147-A177-3AD203B41FA5}">
                      <a16:colId xmlns:a16="http://schemas.microsoft.com/office/drawing/2014/main" val="2858110843"/>
                    </a:ext>
                  </a:extLst>
                </a:gridCol>
                <a:gridCol w="333115">
                  <a:extLst>
                    <a:ext uri="{9D8B030D-6E8A-4147-A177-3AD203B41FA5}">
                      <a16:colId xmlns:a16="http://schemas.microsoft.com/office/drawing/2014/main" val="1921936575"/>
                    </a:ext>
                  </a:extLst>
                </a:gridCol>
                <a:gridCol w="333115">
                  <a:extLst>
                    <a:ext uri="{9D8B030D-6E8A-4147-A177-3AD203B41FA5}">
                      <a16:colId xmlns:a16="http://schemas.microsoft.com/office/drawing/2014/main" val="872465188"/>
                    </a:ext>
                  </a:extLst>
                </a:gridCol>
                <a:gridCol w="333115">
                  <a:extLst>
                    <a:ext uri="{9D8B030D-6E8A-4147-A177-3AD203B41FA5}">
                      <a16:colId xmlns:a16="http://schemas.microsoft.com/office/drawing/2014/main" val="4108063890"/>
                    </a:ext>
                  </a:extLst>
                </a:gridCol>
                <a:gridCol w="708349">
                  <a:extLst>
                    <a:ext uri="{9D8B030D-6E8A-4147-A177-3AD203B41FA5}">
                      <a16:colId xmlns:a16="http://schemas.microsoft.com/office/drawing/2014/main" val="537210327"/>
                    </a:ext>
                  </a:extLst>
                </a:gridCol>
                <a:gridCol w="333115">
                  <a:extLst>
                    <a:ext uri="{9D8B030D-6E8A-4147-A177-3AD203B41FA5}">
                      <a16:colId xmlns:a16="http://schemas.microsoft.com/office/drawing/2014/main" val="878823119"/>
                    </a:ext>
                  </a:extLst>
                </a:gridCol>
                <a:gridCol w="333115">
                  <a:extLst>
                    <a:ext uri="{9D8B030D-6E8A-4147-A177-3AD203B41FA5}">
                      <a16:colId xmlns:a16="http://schemas.microsoft.com/office/drawing/2014/main" val="4205483212"/>
                    </a:ext>
                  </a:extLst>
                </a:gridCol>
                <a:gridCol w="333115">
                  <a:extLst>
                    <a:ext uri="{9D8B030D-6E8A-4147-A177-3AD203B41FA5}">
                      <a16:colId xmlns:a16="http://schemas.microsoft.com/office/drawing/2014/main" val="2167968607"/>
                    </a:ext>
                  </a:extLst>
                </a:gridCol>
                <a:gridCol w="708349">
                  <a:extLst>
                    <a:ext uri="{9D8B030D-6E8A-4147-A177-3AD203B41FA5}">
                      <a16:colId xmlns:a16="http://schemas.microsoft.com/office/drawing/2014/main" val="115554022"/>
                    </a:ext>
                  </a:extLst>
                </a:gridCol>
              </a:tblGrid>
              <a:tr h="396774">
                <a:tc>
                  <a:txBody>
                    <a:bodyPr/>
                    <a:lstStyle/>
                    <a:p>
                      <a:pPr algn="ctr" fontAlgn="ctr">
                        <a:lnSpc>
                          <a:spcPct val="120000"/>
                        </a:lnSpc>
                      </a:pP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内容</a:t>
                      </a:r>
                    </a:p>
                  </a:txBody>
                  <a:tcPr marL="6283" marR="6283" marT="6283" marB="0" anchor="ctr">
                    <a:lnL w="6350" cap="flat" cmpd="sng" algn="ctr">
                      <a:solidFill>
                        <a:srgbClr val="D2D2D2"/>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D2D2D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3C20"/>
                    </a:solidFill>
                  </a:tcPr>
                </a:tc>
                <a:tc gridSpan="4">
                  <a:txBody>
                    <a:bodyPr/>
                    <a:lstStyle/>
                    <a:p>
                      <a:pPr algn="ctr" fontAlgn="ctr">
                        <a:lnSpc>
                          <a:spcPct val="120000"/>
                        </a:lnSpc>
                      </a:pP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要件まとめ</a:t>
                      </a:r>
                    </a:p>
                  </a:txBody>
                  <a:tcPr marL="6283" marR="6283" marT="628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lnSpc>
                          <a:spcPct val="120000"/>
                        </a:lnSpc>
                      </a:pP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設計</a:t>
                      </a:r>
                    </a:p>
                  </a:txBody>
                  <a:tcPr marL="6283" marR="6283" marT="628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lnSpc>
                          <a:spcPct val="120000"/>
                        </a:lnSpc>
                      </a:pP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構築</a:t>
                      </a:r>
                    </a:p>
                  </a:txBody>
                  <a:tcPr marL="6283" marR="6283" marT="628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lnSpc>
                          <a:spcPct val="120000"/>
                        </a:lnSpc>
                      </a:pP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テスト</a:t>
                      </a:r>
                    </a:p>
                  </a:txBody>
                  <a:tcPr marL="6283" marR="6283" marT="628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lnSpc>
                          <a:spcPct val="120000"/>
                        </a:lnSpc>
                      </a:pP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社内教育</a:t>
                      </a:r>
                    </a:p>
                  </a:txBody>
                  <a:tcPr marL="6283" marR="6283" marT="6283" marB="0" anchor="ctr">
                    <a:lnL w="12700" cap="flat" cmpd="sng" algn="ctr">
                      <a:solidFill>
                        <a:schemeClr val="bg1"/>
                      </a:solidFill>
                      <a:prstDash val="solid"/>
                      <a:round/>
                      <a:headEnd type="none" w="med" len="med"/>
                      <a:tailEnd type="none" w="med" len="med"/>
                    </a:lnL>
                    <a:lnR w="1270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53C2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3" gridSpan="4">
                  <a:txBody>
                    <a:bodyPr/>
                    <a:lstStyle/>
                    <a:p>
                      <a:pPr algn="ctr" fontAlgn="ctr">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運用開始</a:t>
                      </a:r>
                    </a:p>
                  </a:txBody>
                  <a:tcPr marL="6283" marR="6283" marT="6283" marB="0" vert="eaVert"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rowSpan="3" hMerge="1">
                  <a:txBody>
                    <a:bodyPr/>
                    <a:lstStyle/>
                    <a:p>
                      <a:endParaRPr kumimoji="1" lang="ja-JP" altLang="en-US"/>
                    </a:p>
                  </a:txBody>
                  <a:tcPr>
                    <a:lnL w="6350" cap="flat" cmpd="sng" algn="ctr">
                      <a:solidFill>
                        <a:srgbClr val="D2D2D2"/>
                      </a:solidFill>
                      <a:prstDash val="solid"/>
                      <a:round/>
                      <a:headEnd type="none" w="med" len="med"/>
                      <a:tailEnd type="none" w="med" len="med"/>
                    </a:lnL>
                  </a:tcPr>
                </a:tc>
                <a:tc rowSpan="3" hMerge="1">
                  <a:txBody>
                    <a:bodyPr/>
                    <a:lstStyle/>
                    <a:p>
                      <a:endParaRPr kumimoji="1" lang="ja-JP" altLang="en-US"/>
                    </a:p>
                  </a:txBody>
                  <a:tcPr>
                    <a:lnL w="6350" cap="flat" cmpd="sng" algn="ctr">
                      <a:solidFill>
                        <a:srgbClr val="D2D2D2"/>
                      </a:solidFill>
                      <a:prstDash val="solid"/>
                      <a:round/>
                      <a:headEnd type="none" w="med" len="med"/>
                      <a:tailEnd type="none" w="med" len="med"/>
                    </a:lnL>
                  </a:tcPr>
                </a:tc>
                <a:tc rowSpan="3" hMerge="1">
                  <a:txBody>
                    <a:bodyPr/>
                    <a:lstStyle/>
                    <a:p>
                      <a:endParaRPr kumimoji="1" lang="ja-JP" altLang="en-US"/>
                    </a:p>
                  </a:txBody>
                  <a:tcPr>
                    <a:lnL w="6350" cap="flat" cmpd="sng" algn="ctr">
                      <a:solidFill>
                        <a:srgbClr val="D2D2D2"/>
                      </a:solidFill>
                      <a:prstDash val="solid"/>
                      <a:round/>
                      <a:headEnd type="none" w="med" len="med"/>
                      <a:tailEnd type="none" w="med" len="med"/>
                    </a:lnL>
                  </a:tcPr>
                </a:tc>
                <a:extLst>
                  <a:ext uri="{0D108BD9-81ED-4DB2-BD59-A6C34878D82A}">
                    <a16:rowId xmlns:a16="http://schemas.microsoft.com/office/drawing/2014/main" val="1115128229"/>
                  </a:ext>
                </a:extLst>
              </a:tr>
              <a:tr h="1092261">
                <a:tc>
                  <a:txBody>
                    <a:bodyPr/>
                    <a:lstStyle/>
                    <a:p>
                      <a:pPr algn="ctr" fontAlgn="ctr">
                        <a:lnSpc>
                          <a:spcPct val="120000"/>
                        </a:lnSpc>
                      </a:pP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概要</a:t>
                      </a:r>
                    </a:p>
                  </a:txBody>
                  <a:tcPr marL="6283" marR="6283" marT="6283" marB="0" anchor="ctr">
                    <a:lnL w="635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3C20"/>
                    </a:solidFill>
                  </a:tcPr>
                </a:tc>
                <a:tc gridSpan="4">
                  <a:txBody>
                    <a:bodyPr/>
                    <a:lstStyle/>
                    <a:p>
                      <a:pPr algn="l" fontAlgn="t">
                        <a:lnSpc>
                          <a:spcPct val="120000"/>
                        </a:lnSpc>
                      </a:pPr>
                      <a:r>
                        <a:rPr lang="zh-TW"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「楽楽販売</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」で実現したい</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l"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業務の流れを整理します。</a:t>
                      </a:r>
                    </a:p>
                  </a:txBody>
                  <a:tcPr marL="72000" marR="72000"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どんなデータベースが必要か、どんな処理が必要かを整理します。</a:t>
                      </a:r>
                    </a:p>
                  </a:txBody>
                  <a:tcPr marL="72000" marR="72000"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設定作業を行います。</a:t>
                      </a:r>
                    </a:p>
                  </a:txBody>
                  <a:tcPr marL="72000" marR="72000"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動作に問題がないかを</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l"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テストします。</a:t>
                      </a:r>
                    </a:p>
                  </a:txBody>
                  <a:tcPr marL="72000" marR="72000"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マニュアルの展開、社内へのレクチャーなど、利用者への教育を実施します。</a:t>
                      </a:r>
                    </a:p>
                  </a:txBody>
                  <a:tcPr marL="72000" marR="72000"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967977041"/>
                  </a:ext>
                </a:extLst>
              </a:tr>
              <a:tr h="1775088">
                <a:tc>
                  <a:txBody>
                    <a:bodyPr/>
                    <a:lstStyle/>
                    <a:p>
                      <a:pPr algn="ctr" fontAlgn="ctr">
                        <a:lnSpc>
                          <a:spcPct val="120000"/>
                        </a:lnSpc>
                      </a:pP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やること</a:t>
                      </a:r>
                    </a:p>
                  </a:txBody>
                  <a:tcPr marL="6283" marR="6283" marT="6283" marB="0" anchor="ctr">
                    <a:lnL w="635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3C20"/>
                    </a:solidFill>
                  </a:tcPr>
                </a:tc>
                <a:tc gridSpan="4">
                  <a:txBody>
                    <a:bodyPr/>
                    <a:lstStyle/>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業務フローの整理</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a:t>
                      </a:r>
                      <a:r>
                        <a:rPr lang="zh-TW"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楽楽販売</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」で構築する</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フローの検討・決定</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a:t>
                      </a:r>
                      <a:b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b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業務運用ルールの策定と</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現場社員との合意</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必要なデータベースの洗い出し</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　↓</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必要な自動処理の洗い出し</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　↓</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構築ボリュームを踏まえたスケジュールの再策定</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データベース・項目設定</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　↓</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自動処理設定</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　↓</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メニュー設定など</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構築担当者による動作確認</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　↓</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修正</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　↓</a:t>
                      </a:r>
                      <a:b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b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現場担当者による動作確認</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　↓</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修正</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操作マニュアルの作成</a:t>
                      </a:r>
                      <a:b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b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　　↓</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運用ルール／利用方法の</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gn="ctr" fontAlgn="t">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レクチャー</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vMerge="1">
                  <a:txBody>
                    <a:bodyPr/>
                    <a:lstStyle/>
                    <a:p>
                      <a:endParaRPr kumimoji="1" lang="ja-JP" altLang="en-US"/>
                    </a:p>
                  </a:txBody>
                  <a:tcPr>
                    <a:lnL w="6350" cap="flat" cmpd="sng" algn="ctr">
                      <a:solidFill>
                        <a:srgbClr val="D2D2D2"/>
                      </a:solidFill>
                      <a:prstDash val="solid"/>
                      <a:round/>
                      <a:headEnd type="none" w="med" len="med"/>
                      <a:tailEnd type="none" w="med" len="med"/>
                    </a:lnL>
                    <a:lnT w="12700" cmpd="sng">
                      <a:noFill/>
                      <a:prstDash val="solid"/>
                    </a:lnT>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693247303"/>
                  </a:ext>
                </a:extLst>
              </a:tr>
              <a:tr h="662862">
                <a:tc rowSpan="2">
                  <a:txBody>
                    <a:bodyPr/>
                    <a:lstStyle/>
                    <a:p>
                      <a:pPr algn="ctr" fontAlgn="ctr">
                        <a:lnSpc>
                          <a:spcPct val="120000"/>
                        </a:lnSpc>
                      </a:pPr>
                      <a:r>
                        <a:rPr lang="ja-JP" altLang="en-US" sz="1400" b="0" i="0" u="none" strike="noStrike" dirty="0">
                          <a:solidFill>
                            <a:schemeClr val="bg1"/>
                          </a:solidFill>
                          <a:effectLst/>
                          <a:latin typeface="BIZ UDPゴシック" panose="020B0400000000000000" pitchFamily="50" charset="-128"/>
                          <a:ea typeface="BIZ UDPゴシック" panose="020B0400000000000000" pitchFamily="50" charset="-128"/>
                        </a:rPr>
                        <a:t>期限</a:t>
                      </a:r>
                      <a:br>
                        <a:rPr lang="ja-JP" altLang="en-US" sz="900" b="0" i="0" u="none" strike="noStrike" dirty="0">
                          <a:solidFill>
                            <a:schemeClr val="bg1"/>
                          </a:solidFill>
                          <a:effectLst/>
                          <a:latin typeface="BIZ UDPゴシック" panose="020B0400000000000000" pitchFamily="50" charset="-128"/>
                          <a:ea typeface="BIZ UDPゴシック" panose="020B0400000000000000" pitchFamily="50" charset="-128"/>
                        </a:rPr>
                      </a:br>
                      <a:r>
                        <a:rPr lang="en-US" altLang="ja-JP" sz="900" b="0" i="0" u="none" strike="noStrike" dirty="0">
                          <a:solidFill>
                            <a:schemeClr val="bg1"/>
                          </a:solidFill>
                          <a:effectLst/>
                          <a:latin typeface="BIZ UDPゴシック" panose="020B0400000000000000" pitchFamily="50" charset="-128"/>
                          <a:ea typeface="BIZ UDPゴシック" panose="020B0400000000000000" pitchFamily="50" charset="-128"/>
                        </a:rPr>
                        <a:t>※</a:t>
                      </a:r>
                      <a:r>
                        <a:rPr lang="ja-JP" altLang="en-US" sz="900" b="0" i="0" u="none" strike="noStrike" dirty="0">
                          <a:solidFill>
                            <a:schemeClr val="bg1"/>
                          </a:solidFill>
                          <a:effectLst/>
                          <a:latin typeface="BIZ UDPゴシック" panose="020B0400000000000000" pitchFamily="50" charset="-128"/>
                          <a:ea typeface="BIZ UDPゴシック" panose="020B0400000000000000" pitchFamily="50" charset="-128"/>
                        </a:rPr>
                        <a:t>（）内は一般的な</a:t>
                      </a:r>
                      <a:endParaRPr lang="en-US" altLang="ja-JP" sz="900" b="0" i="0" u="none" strike="noStrike" dirty="0">
                        <a:solidFill>
                          <a:schemeClr val="bg1"/>
                        </a:solidFill>
                        <a:effectLst/>
                        <a:latin typeface="BIZ UDPゴシック" panose="020B0400000000000000" pitchFamily="50" charset="-128"/>
                        <a:ea typeface="BIZ UDPゴシック" panose="020B0400000000000000" pitchFamily="50" charset="-128"/>
                      </a:endParaRPr>
                    </a:p>
                    <a:p>
                      <a:pPr algn="ctr" fontAlgn="ctr">
                        <a:lnSpc>
                          <a:spcPct val="120000"/>
                        </a:lnSpc>
                      </a:pPr>
                      <a:r>
                        <a:rPr lang="ja-JP" altLang="en-US" sz="900" b="0" i="0" u="none" strike="noStrike" dirty="0">
                          <a:solidFill>
                            <a:schemeClr val="bg1"/>
                          </a:solidFill>
                          <a:effectLst/>
                          <a:latin typeface="BIZ UDPゴシック" panose="020B0400000000000000" pitchFamily="50" charset="-128"/>
                          <a:ea typeface="BIZ UDPゴシック" panose="020B0400000000000000" pitchFamily="50" charset="-128"/>
                        </a:rPr>
                        <a:t>運用開始までの</a:t>
                      </a:r>
                      <a:br>
                        <a:rPr lang="ja-JP" altLang="en-US" sz="900" b="0" i="0" u="none" strike="noStrike" dirty="0">
                          <a:solidFill>
                            <a:schemeClr val="bg1"/>
                          </a:solidFill>
                          <a:effectLst/>
                          <a:latin typeface="BIZ UDPゴシック" panose="020B0400000000000000" pitchFamily="50" charset="-128"/>
                          <a:ea typeface="BIZ UDPゴシック" panose="020B0400000000000000" pitchFamily="50" charset="-128"/>
                        </a:rPr>
                      </a:br>
                      <a:r>
                        <a:rPr lang="ja-JP" altLang="en-US" sz="900" b="0" i="0" u="none" strike="noStrike" dirty="0">
                          <a:solidFill>
                            <a:schemeClr val="bg1"/>
                          </a:solidFill>
                          <a:effectLst/>
                          <a:latin typeface="BIZ UDPゴシック" panose="020B0400000000000000" pitchFamily="50" charset="-128"/>
                          <a:ea typeface="BIZ UDPゴシック" panose="020B0400000000000000" pitchFamily="50" charset="-128"/>
                        </a:rPr>
                        <a:t>期間「</a:t>
                      </a:r>
                      <a:r>
                        <a:rPr lang="en-US" altLang="ja-JP" sz="900" b="0" i="0" u="none" strike="noStrike" dirty="0">
                          <a:solidFill>
                            <a:schemeClr val="bg1"/>
                          </a:solidFill>
                          <a:effectLst/>
                          <a:latin typeface="BIZ UDPゴシック" panose="020B0400000000000000" pitchFamily="50" charset="-128"/>
                          <a:ea typeface="BIZ UDPゴシック" panose="020B0400000000000000" pitchFamily="50" charset="-128"/>
                        </a:rPr>
                        <a:t>3</a:t>
                      </a:r>
                      <a:r>
                        <a:rPr lang="ja-JP" altLang="en-US" sz="900" b="0" i="0" u="none" strike="noStrike" dirty="0">
                          <a:solidFill>
                            <a:schemeClr val="bg1"/>
                          </a:solidFill>
                          <a:effectLst/>
                          <a:latin typeface="BIZ UDPゴシック" panose="020B0400000000000000" pitchFamily="50" charset="-128"/>
                          <a:ea typeface="BIZ UDPゴシック" panose="020B0400000000000000" pitchFamily="50" charset="-128"/>
                        </a:rPr>
                        <a:t>か月間」を</a:t>
                      </a:r>
                      <a:br>
                        <a:rPr lang="ja-JP" altLang="en-US" sz="900" b="0" i="0" u="none" strike="noStrike" dirty="0">
                          <a:solidFill>
                            <a:schemeClr val="bg1"/>
                          </a:solidFill>
                          <a:effectLst/>
                          <a:latin typeface="BIZ UDPゴシック" panose="020B0400000000000000" pitchFamily="50" charset="-128"/>
                          <a:ea typeface="BIZ UDPゴシック" panose="020B0400000000000000" pitchFamily="50" charset="-128"/>
                        </a:rPr>
                      </a:br>
                      <a:r>
                        <a:rPr lang="ja-JP" altLang="en-US" sz="900" b="0" i="0" u="none" strike="noStrike" dirty="0">
                          <a:solidFill>
                            <a:schemeClr val="bg1"/>
                          </a:solidFill>
                          <a:effectLst/>
                          <a:latin typeface="BIZ UDPゴシック" panose="020B0400000000000000" pitchFamily="50" charset="-128"/>
                          <a:ea typeface="BIZ UDPゴシック" panose="020B0400000000000000" pitchFamily="50" charset="-128"/>
                        </a:rPr>
                        <a:t>想定した場合の</a:t>
                      </a:r>
                      <a:br>
                        <a:rPr lang="ja-JP" altLang="en-US" sz="900" b="0" i="0" u="none" strike="noStrike" dirty="0">
                          <a:solidFill>
                            <a:schemeClr val="bg1"/>
                          </a:solidFill>
                          <a:effectLst/>
                          <a:latin typeface="BIZ UDPゴシック" panose="020B0400000000000000" pitchFamily="50" charset="-128"/>
                          <a:ea typeface="BIZ UDPゴシック" panose="020B0400000000000000" pitchFamily="50" charset="-128"/>
                        </a:rPr>
                      </a:br>
                      <a:r>
                        <a:rPr lang="ja-JP" altLang="en-US" sz="900" b="0" i="0" u="none" strike="noStrike" dirty="0">
                          <a:solidFill>
                            <a:schemeClr val="bg1"/>
                          </a:solidFill>
                          <a:effectLst/>
                          <a:latin typeface="BIZ UDPゴシック" panose="020B0400000000000000" pitchFamily="50" charset="-128"/>
                          <a:ea typeface="BIZ UDPゴシック" panose="020B0400000000000000" pitchFamily="50" charset="-128"/>
                        </a:rPr>
                        <a:t>目安になります。</a:t>
                      </a:r>
                      <a:endParaRPr lang="ja-JP" altLang="en-US" sz="1000" b="0"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6283" marR="6283" marT="6283" marB="0" anchor="ctr">
                    <a:lnL w="6350" cap="flat" cmpd="sng" algn="ctr">
                      <a:solidFill>
                        <a:srgbClr val="D2D2D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rgbClr val="F53C20"/>
                    </a:solidFill>
                  </a:tcPr>
                </a:tc>
                <a:tc>
                  <a:txBody>
                    <a:bodyPr/>
                    <a:lstStyle/>
                    <a:p>
                      <a:pPr algn="r" fontAlgn="ctr">
                        <a:lnSpc>
                          <a:spcPct val="120000"/>
                        </a:lnSpc>
                      </a:pP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chemeClr val="bg1"/>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月</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r" fontAlgn="ctr">
                        <a:lnSpc>
                          <a:spcPct val="120000"/>
                        </a:lnSpc>
                      </a:pP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日まで</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r" fontAlgn="ctr">
                        <a:lnSpc>
                          <a:spcPct val="120000"/>
                        </a:lnSpc>
                      </a:pP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月</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r" fontAlgn="ctr">
                        <a:lnSpc>
                          <a:spcPct val="120000"/>
                        </a:lnSpc>
                      </a:pP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日まで</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r" fontAlgn="ctr">
                        <a:lnSpc>
                          <a:spcPct val="120000"/>
                        </a:lnSpc>
                      </a:pP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月</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r" fontAlgn="ctr">
                        <a:lnSpc>
                          <a:spcPct val="120000"/>
                        </a:lnSpc>
                      </a:pP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日まで</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r" fontAlgn="ctr">
                        <a:lnSpc>
                          <a:spcPct val="120000"/>
                        </a:lnSpc>
                      </a:pP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月</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r" fontAlgn="ctr">
                        <a:lnSpc>
                          <a:spcPct val="120000"/>
                        </a:lnSpc>
                      </a:pP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日まで</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r" fontAlgn="ctr">
                        <a:lnSpc>
                          <a:spcPct val="120000"/>
                        </a:lnSpc>
                      </a:pP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月</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r" fontAlgn="ctr">
                        <a:lnSpc>
                          <a:spcPct val="120000"/>
                        </a:lnSpc>
                      </a:pP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l" fontAlgn="ctr">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日まで</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bg1"/>
                    </a:solidFill>
                  </a:tcPr>
                </a:tc>
                <a:tc>
                  <a:txBody>
                    <a:bodyPr/>
                    <a:lstStyle/>
                    <a:p>
                      <a:pPr algn="r" fontAlgn="ctr">
                        <a:lnSpc>
                          <a:spcPct val="120000"/>
                        </a:lnSpc>
                      </a:pP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月</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lnSpc>
                          <a:spcPct val="120000"/>
                        </a:lnSpc>
                      </a:pP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日から</a:t>
                      </a: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613303"/>
                  </a:ext>
                </a:extLst>
              </a:tr>
              <a:tr h="662862">
                <a:tc vMerge="1">
                  <a:txBody>
                    <a:bodyPr/>
                    <a:lstStyle/>
                    <a:p>
                      <a:pPr algn="ctr" fontAlgn="ctr"/>
                      <a:endParaRPr lang="ja-JP" altLang="en-US" sz="7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6350" cap="flat" cmpd="sng" algn="ctr">
                      <a:solidFill>
                        <a:srgbClr val="D2D2D2"/>
                      </a:solidFill>
                      <a:prstDash val="solid"/>
                      <a:round/>
                      <a:headEnd type="none" w="med" len="med"/>
                      <a:tailEnd type="none" w="med" len="med"/>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w="6350" cap="flat" cmpd="sng" algn="ctr">
                      <a:solidFill>
                        <a:srgbClr val="D2D2D2"/>
                      </a:solidFill>
                      <a:prstDash val="solid"/>
                      <a:round/>
                      <a:headEnd type="none" w="med" len="med"/>
                      <a:tailEnd type="none" w="med" len="med"/>
                    </a:lnB>
                    <a:solidFill>
                      <a:srgbClr val="FAA79B"/>
                    </a:solidFill>
                  </a:tcPr>
                </a:tc>
                <a:tc gridSpan="4">
                  <a:txBody>
                    <a:bodyPr/>
                    <a:lstStyle/>
                    <a:p>
                      <a:pPr algn="ctr" fontAlgn="ctr">
                        <a:lnSpc>
                          <a:spcPct val="120000"/>
                        </a:lnSpc>
                      </a:pPr>
                      <a:r>
                        <a:rPr lang="zh-TW"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（目安：</a:t>
                      </a:r>
                      <a:r>
                        <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rPr>
                        <a:t>1</a:t>
                      </a:r>
                      <a:r>
                        <a:rPr lang="zh-TW"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週間以内）</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hMerge="1">
                  <a:txBody>
                    <a:bodyPr/>
                    <a:lstStyle/>
                    <a:p>
                      <a:pPr algn="l" fontAlgn="ctr"/>
                      <a:endPar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a:noFill/>
                    </a:lnL>
                    <a:lnR>
                      <a:noFill/>
                    </a:lnR>
                    <a:lnT w="6350" cap="flat" cmpd="sng" algn="ctr">
                      <a:solidFill>
                        <a:srgbClr val="D2D2D2"/>
                      </a:solidFill>
                      <a:prstDash val="solid"/>
                      <a:round/>
                      <a:headEnd type="none" w="med" len="med"/>
                      <a:tailEnd type="none" w="med" len="med"/>
                    </a:lnT>
                    <a:lnB>
                      <a:noFill/>
                    </a:lnB>
                    <a:solidFill>
                      <a:srgbClr val="FDD3CD"/>
                    </a:solidFill>
                  </a:tcPr>
                </a:tc>
                <a:tc hMerge="1">
                  <a:txBody>
                    <a:bodyPr/>
                    <a:lstStyle/>
                    <a:p>
                      <a:pPr algn="r" fontAlgn="ctr"/>
                      <a:endPar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a:noFill/>
                    </a:lnL>
                    <a:lnR>
                      <a:noFill/>
                    </a:lnR>
                    <a:lnT w="6350" cap="flat" cmpd="sng" algn="ctr">
                      <a:solidFill>
                        <a:srgbClr val="D2D2D2"/>
                      </a:solidFill>
                      <a:prstDash val="solid"/>
                      <a:round/>
                      <a:headEnd type="none" w="med" len="med"/>
                      <a:tailEnd type="none" w="med" len="med"/>
                    </a:lnT>
                    <a:lnB>
                      <a:noFill/>
                    </a:lnB>
                    <a:solidFill>
                      <a:srgbClr val="FDD3CD"/>
                    </a:solidFill>
                  </a:tcPr>
                </a:tc>
                <a:tc hMerge="1">
                  <a:txBody>
                    <a:bodyPr/>
                    <a:lstStyle/>
                    <a:p>
                      <a:pPr algn="l" fontAlgn="ctr"/>
                      <a:endPar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a:noFill/>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a:noFill/>
                    </a:lnB>
                    <a:solidFill>
                      <a:srgbClr val="FDD3CD"/>
                    </a:solidFill>
                  </a:tcPr>
                </a:tc>
                <a:tc gridSpan="4">
                  <a:txBody>
                    <a:bodyPr/>
                    <a:lstStyle/>
                    <a:p>
                      <a:pPr algn="ctr" fontAlgn="ctr">
                        <a:lnSpc>
                          <a:spcPct val="120000"/>
                        </a:lnSpc>
                      </a:pPr>
                      <a:r>
                        <a:rPr lang="zh-TW"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（目安：</a:t>
                      </a:r>
                      <a:r>
                        <a:rPr lang="en-US" altLang="zh-TW" sz="1100" b="0" i="0" u="none" strike="noStrike" dirty="0">
                          <a:solidFill>
                            <a:srgbClr val="464646"/>
                          </a:solidFill>
                          <a:effectLst/>
                          <a:latin typeface="BIZ UDPゴシック" panose="020B0400000000000000" pitchFamily="50" charset="-128"/>
                          <a:ea typeface="BIZ UDPゴシック" panose="020B0400000000000000" pitchFamily="50" charset="-128"/>
                        </a:rPr>
                        <a:t>2</a:t>
                      </a:r>
                      <a:r>
                        <a:rPr lang="zh-TW"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週間以内）</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hMerge="1">
                  <a:txBody>
                    <a:bodyPr/>
                    <a:lstStyle/>
                    <a:p>
                      <a:pPr algn="l" fontAlgn="ctr"/>
                      <a:endPar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a:noFill/>
                    </a:lnL>
                    <a:lnR>
                      <a:noFill/>
                    </a:lnR>
                    <a:lnT w="6350" cap="flat" cmpd="sng" algn="ctr">
                      <a:solidFill>
                        <a:srgbClr val="D2D2D2"/>
                      </a:solidFill>
                      <a:prstDash val="solid"/>
                      <a:round/>
                      <a:headEnd type="none" w="med" len="med"/>
                      <a:tailEnd type="none" w="med" len="med"/>
                    </a:lnT>
                    <a:lnB>
                      <a:noFill/>
                    </a:lnB>
                    <a:solidFill>
                      <a:srgbClr val="FDD3CD"/>
                    </a:solidFill>
                  </a:tcPr>
                </a:tc>
                <a:tc hMerge="1">
                  <a:txBody>
                    <a:bodyPr/>
                    <a:lstStyle/>
                    <a:p>
                      <a:pPr algn="r" fontAlgn="ctr"/>
                      <a:endPar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a:noFill/>
                    </a:lnL>
                    <a:lnR>
                      <a:noFill/>
                    </a:lnR>
                    <a:lnT w="6350" cap="flat" cmpd="sng" algn="ctr">
                      <a:solidFill>
                        <a:srgbClr val="D2D2D2"/>
                      </a:solidFill>
                      <a:prstDash val="solid"/>
                      <a:round/>
                      <a:headEnd type="none" w="med" len="med"/>
                      <a:tailEnd type="none" w="med" len="med"/>
                    </a:lnT>
                    <a:lnB>
                      <a:noFill/>
                    </a:lnB>
                    <a:solidFill>
                      <a:srgbClr val="FDD3CD"/>
                    </a:solidFill>
                  </a:tcPr>
                </a:tc>
                <a:tc hMerge="1">
                  <a:txBody>
                    <a:bodyPr/>
                    <a:lstStyle/>
                    <a:p>
                      <a:pPr algn="l" fontAlgn="ctr"/>
                      <a:endPar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a:noFill/>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a:noFill/>
                    </a:lnB>
                    <a:solidFill>
                      <a:srgbClr val="FDD3CD"/>
                    </a:solidFill>
                  </a:tcPr>
                </a:tc>
                <a:tc gridSpan="4">
                  <a:txBody>
                    <a:bodyPr/>
                    <a:lstStyle/>
                    <a:p>
                      <a:pPr algn="ctr" fontAlgn="ctr">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（目安：</a:t>
                      </a:r>
                      <a:r>
                        <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rPr>
                        <a:t>1.5</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か月以内）</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hMerge="1">
                  <a:txBody>
                    <a:bodyPr/>
                    <a:lstStyle/>
                    <a:p>
                      <a:pPr algn="l" fontAlgn="ctr"/>
                      <a:endPar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a:noFill/>
                    </a:lnL>
                    <a:lnR>
                      <a:noFill/>
                    </a:lnR>
                    <a:lnT w="6350" cap="flat" cmpd="sng" algn="ctr">
                      <a:solidFill>
                        <a:srgbClr val="D2D2D2"/>
                      </a:solidFill>
                      <a:prstDash val="solid"/>
                      <a:round/>
                      <a:headEnd type="none" w="med" len="med"/>
                      <a:tailEnd type="none" w="med" len="med"/>
                    </a:lnT>
                    <a:lnB>
                      <a:noFill/>
                    </a:lnB>
                    <a:solidFill>
                      <a:srgbClr val="FDD3CD"/>
                    </a:solidFill>
                  </a:tcPr>
                </a:tc>
                <a:tc hMerge="1">
                  <a:txBody>
                    <a:bodyPr/>
                    <a:lstStyle/>
                    <a:p>
                      <a:pPr algn="r" fontAlgn="ctr"/>
                      <a:endPar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a:noFill/>
                    </a:lnL>
                    <a:lnR>
                      <a:noFill/>
                    </a:lnR>
                    <a:lnT w="6350" cap="flat" cmpd="sng" algn="ctr">
                      <a:solidFill>
                        <a:srgbClr val="D2D2D2"/>
                      </a:solidFill>
                      <a:prstDash val="solid"/>
                      <a:round/>
                      <a:headEnd type="none" w="med" len="med"/>
                      <a:tailEnd type="none" w="med" len="med"/>
                    </a:lnT>
                    <a:lnB>
                      <a:noFill/>
                    </a:lnB>
                    <a:solidFill>
                      <a:srgbClr val="FDD3CD"/>
                    </a:solidFill>
                  </a:tcPr>
                </a:tc>
                <a:tc hMerge="1">
                  <a:txBody>
                    <a:bodyPr/>
                    <a:lstStyle/>
                    <a:p>
                      <a:pPr algn="l" fontAlgn="ctr"/>
                      <a:endPar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a:noFill/>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a:noFill/>
                    </a:lnB>
                    <a:solidFill>
                      <a:srgbClr val="FDD3CD"/>
                    </a:solidFill>
                  </a:tcPr>
                </a:tc>
                <a:tc gridSpan="4">
                  <a:txBody>
                    <a:bodyPr/>
                    <a:lstStyle/>
                    <a:p>
                      <a:pPr algn="ctr" fontAlgn="ctr">
                        <a:lnSpc>
                          <a:spcPct val="120000"/>
                        </a:lnSpc>
                      </a:pPr>
                      <a:r>
                        <a:rPr lang="zh-TW"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（目安：</a:t>
                      </a:r>
                      <a:r>
                        <a:rPr lang="en-US" altLang="zh-TW" sz="1100" b="0" i="0" u="none" strike="noStrike" dirty="0">
                          <a:solidFill>
                            <a:srgbClr val="464646"/>
                          </a:solidFill>
                          <a:effectLst/>
                          <a:latin typeface="BIZ UDPゴシック" panose="020B0400000000000000" pitchFamily="50" charset="-128"/>
                          <a:ea typeface="BIZ UDPゴシック" panose="020B0400000000000000" pitchFamily="50" charset="-128"/>
                        </a:rPr>
                        <a:t>2</a:t>
                      </a:r>
                      <a:r>
                        <a:rPr lang="zh-TW"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週間以内）</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hMerge="1">
                  <a:txBody>
                    <a:bodyPr/>
                    <a:lstStyle/>
                    <a:p>
                      <a:pPr algn="l" fontAlgn="ctr"/>
                      <a:endPar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a:noFill/>
                    </a:lnL>
                    <a:lnR>
                      <a:noFill/>
                    </a:lnR>
                    <a:lnT w="6350" cap="flat" cmpd="sng" algn="ctr">
                      <a:solidFill>
                        <a:srgbClr val="D2D2D2"/>
                      </a:solidFill>
                      <a:prstDash val="solid"/>
                      <a:round/>
                      <a:headEnd type="none" w="med" len="med"/>
                      <a:tailEnd type="none" w="med" len="med"/>
                    </a:lnT>
                    <a:lnB>
                      <a:noFill/>
                    </a:lnB>
                    <a:solidFill>
                      <a:srgbClr val="FDD3CD"/>
                    </a:solidFill>
                  </a:tcPr>
                </a:tc>
                <a:tc hMerge="1">
                  <a:txBody>
                    <a:bodyPr/>
                    <a:lstStyle/>
                    <a:p>
                      <a:pPr algn="r" fontAlgn="ctr"/>
                      <a:endPar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a:noFill/>
                    </a:lnL>
                    <a:lnR>
                      <a:noFill/>
                    </a:lnR>
                    <a:lnT w="6350" cap="flat" cmpd="sng" algn="ctr">
                      <a:solidFill>
                        <a:srgbClr val="D2D2D2"/>
                      </a:solidFill>
                      <a:prstDash val="solid"/>
                      <a:round/>
                      <a:headEnd type="none" w="med" len="med"/>
                      <a:tailEnd type="none" w="med" len="med"/>
                    </a:lnT>
                    <a:lnB>
                      <a:noFill/>
                    </a:lnB>
                    <a:solidFill>
                      <a:srgbClr val="FDD3CD"/>
                    </a:solidFill>
                  </a:tcPr>
                </a:tc>
                <a:tc hMerge="1">
                  <a:txBody>
                    <a:bodyPr/>
                    <a:lstStyle/>
                    <a:p>
                      <a:pPr algn="l" fontAlgn="ctr"/>
                      <a:endPar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a:noFill/>
                    </a:lnL>
                    <a:lnR w="6350" cap="flat" cmpd="sng" algn="ctr">
                      <a:solidFill>
                        <a:srgbClr val="D2D2D2"/>
                      </a:solidFill>
                      <a:prstDash val="solid"/>
                      <a:round/>
                      <a:headEnd type="none" w="med" len="med"/>
                      <a:tailEnd type="none" w="med" len="med"/>
                    </a:lnR>
                    <a:lnT w="6350" cap="flat" cmpd="sng" algn="ctr">
                      <a:solidFill>
                        <a:srgbClr val="D2D2D2"/>
                      </a:solidFill>
                      <a:prstDash val="solid"/>
                      <a:round/>
                      <a:headEnd type="none" w="med" len="med"/>
                      <a:tailEnd type="none" w="med" len="med"/>
                    </a:lnT>
                    <a:lnB>
                      <a:noFill/>
                    </a:lnB>
                    <a:solidFill>
                      <a:srgbClr val="FDD3CD"/>
                    </a:solidFill>
                  </a:tcPr>
                </a:tc>
                <a:tc gridSpan="4">
                  <a:txBody>
                    <a:bodyPr/>
                    <a:lstStyle/>
                    <a:p>
                      <a:pPr algn="ctr" fontAlgn="ctr">
                        <a:lnSpc>
                          <a:spcPct val="120000"/>
                        </a:lnSpc>
                      </a:pPr>
                      <a:r>
                        <a:rPr lang="zh-TW"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（目安：</a:t>
                      </a:r>
                      <a:r>
                        <a:rPr lang="en-US" altLang="zh-TW" sz="1100" b="0" i="0" u="none" strike="noStrike" dirty="0">
                          <a:solidFill>
                            <a:srgbClr val="464646"/>
                          </a:solidFill>
                          <a:effectLst/>
                          <a:latin typeface="BIZ UDPゴシック" panose="020B0400000000000000" pitchFamily="50" charset="-128"/>
                          <a:ea typeface="BIZ UDPゴシック" panose="020B0400000000000000" pitchFamily="50" charset="-128"/>
                        </a:rPr>
                        <a:t>1</a:t>
                      </a:r>
                      <a:r>
                        <a:rPr lang="zh-TW"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週間以内）</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hMerge="1">
                  <a:txBody>
                    <a:bodyPr/>
                    <a:lstStyle/>
                    <a:p>
                      <a:pPr algn="l" fontAlgn="ctr"/>
                      <a:endPar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a:noFill/>
                    </a:lnL>
                    <a:lnR>
                      <a:noFill/>
                    </a:lnR>
                    <a:lnT w="6350" cap="flat" cmpd="sng" algn="ctr">
                      <a:solidFill>
                        <a:srgbClr val="D2D2D2"/>
                      </a:solidFill>
                      <a:prstDash val="solid"/>
                      <a:round/>
                      <a:headEnd type="none" w="med" len="med"/>
                      <a:tailEnd type="none" w="med" len="med"/>
                    </a:lnT>
                    <a:lnB>
                      <a:noFill/>
                    </a:lnB>
                    <a:solidFill>
                      <a:srgbClr val="FDD3CD"/>
                    </a:solidFill>
                  </a:tcPr>
                </a:tc>
                <a:tc hMerge="1">
                  <a:txBody>
                    <a:bodyPr/>
                    <a:lstStyle/>
                    <a:p>
                      <a:pPr algn="r" fontAlgn="ctr"/>
                      <a:endPar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a:noFill/>
                    </a:lnL>
                    <a:lnR>
                      <a:noFill/>
                    </a:lnR>
                    <a:lnT w="6350" cap="flat" cmpd="sng" algn="ctr">
                      <a:solidFill>
                        <a:srgbClr val="D2D2D2"/>
                      </a:solidFill>
                      <a:prstDash val="solid"/>
                      <a:round/>
                      <a:headEnd type="none" w="med" len="med"/>
                      <a:tailEnd type="none" w="med" len="med"/>
                    </a:lnT>
                    <a:lnB>
                      <a:noFill/>
                    </a:lnB>
                    <a:solidFill>
                      <a:srgbClr val="FDD3CD"/>
                    </a:solidFill>
                  </a:tcPr>
                </a:tc>
                <a:tc hMerge="1">
                  <a:txBody>
                    <a:bodyPr/>
                    <a:lstStyle/>
                    <a:p>
                      <a:pPr algn="l" fontAlgn="ctr"/>
                      <a:endPar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a:noFill/>
                    </a:lnL>
                    <a:lnR w="6350" cap="flat" cmpd="sng" algn="ctr">
                      <a:noFill/>
                      <a:prstDash val="solid"/>
                      <a:round/>
                      <a:headEnd type="none" w="med" len="med"/>
                      <a:tailEnd type="none" w="med" len="med"/>
                    </a:lnR>
                    <a:lnT w="6350" cap="flat" cmpd="sng" algn="ctr">
                      <a:solidFill>
                        <a:srgbClr val="D2D2D2"/>
                      </a:solidFill>
                      <a:prstDash val="solid"/>
                      <a:round/>
                      <a:headEnd type="none" w="med" len="med"/>
                      <a:tailEnd type="none" w="med" len="med"/>
                    </a:lnT>
                    <a:lnB>
                      <a:noFill/>
                    </a:lnB>
                    <a:solidFill>
                      <a:srgbClr val="FDD3CD"/>
                    </a:solidFill>
                  </a:tcPr>
                </a:tc>
                <a:tc gridSpan="4">
                  <a:txBody>
                    <a:bodyPr/>
                    <a:lstStyle/>
                    <a:p>
                      <a:pPr algn="ctr" fontAlgn="ctr">
                        <a:lnSpc>
                          <a:spcPct val="120000"/>
                        </a:lnSpc>
                      </a:pP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rgbClr val="FFF6F5"/>
                    </a:solidFill>
                  </a:tcPr>
                </a:tc>
                <a:tc hMerge="1">
                  <a:txBody>
                    <a:bodyPr/>
                    <a:lstStyle/>
                    <a:p>
                      <a:pPr algn="l" fontAlgn="ctr"/>
                      <a:endPar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mpd="sng">
                      <a:noFill/>
                      <a:prstDash val="solid"/>
                    </a:lnL>
                    <a:lnR>
                      <a:noFill/>
                    </a:lnR>
                    <a:lnT w="12700" cmpd="sng">
                      <a:noFill/>
                      <a:prstDash val="solid"/>
                    </a:lnT>
                    <a:lnB>
                      <a:noFill/>
                    </a:lnB>
                    <a:lnTlToBr w="12700" cmpd="sng">
                      <a:noFill/>
                      <a:prstDash val="solid"/>
                    </a:lnTlToBr>
                    <a:lnBlToTr w="12700" cmpd="sng">
                      <a:noFill/>
                      <a:prstDash val="solid"/>
                    </a:lnBlToTr>
                    <a:solidFill>
                      <a:srgbClr val="FDD3CD"/>
                    </a:solidFill>
                  </a:tcPr>
                </a:tc>
                <a:tc hMerge="1">
                  <a:txBody>
                    <a:bodyPr/>
                    <a:lstStyle/>
                    <a:p>
                      <a:pPr algn="r" fontAlgn="ctr"/>
                      <a:endPar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mpd="sng">
                      <a:noFill/>
                      <a:prstDash val="solid"/>
                    </a:lnL>
                    <a:lnR>
                      <a:noFill/>
                    </a:lnR>
                    <a:lnT w="12700" cmpd="sng">
                      <a:noFill/>
                      <a:prstDash val="solid"/>
                    </a:lnT>
                    <a:lnB>
                      <a:noFill/>
                    </a:lnB>
                    <a:lnTlToBr w="12700" cmpd="sng">
                      <a:noFill/>
                      <a:prstDash val="solid"/>
                    </a:lnTlToBr>
                    <a:lnBlToTr w="12700" cmpd="sng">
                      <a:noFill/>
                      <a:prstDash val="solid"/>
                    </a:lnBlToTr>
                    <a:solidFill>
                      <a:srgbClr val="FDD3CD"/>
                    </a:solidFill>
                  </a:tcPr>
                </a:tc>
                <a:tc hMerge="1">
                  <a:txBody>
                    <a:bodyPr/>
                    <a:lstStyle/>
                    <a:p>
                      <a:pPr algn="l" fontAlgn="ctr"/>
                      <a:endPar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6283" marR="6283" marT="6283" marB="0" anchor="ctr">
                    <a:lnL w="12700" cmpd="sng">
                      <a:noFill/>
                      <a:prstDash val="solid"/>
                    </a:lnL>
                    <a:lnR>
                      <a:noFill/>
                    </a:lnR>
                    <a:lnT w="12700" cmpd="sng">
                      <a:noFill/>
                      <a:prstDash val="solid"/>
                    </a:lnT>
                    <a:lnB>
                      <a:noFill/>
                    </a:lnB>
                    <a:lnTlToBr w="12700" cmpd="sng">
                      <a:noFill/>
                      <a:prstDash val="solid"/>
                    </a:lnTlToBr>
                    <a:lnBlToTr w="12700" cmpd="sng">
                      <a:noFill/>
                      <a:prstDash val="solid"/>
                    </a:lnBlToTr>
                    <a:solidFill>
                      <a:srgbClr val="FDD3CD"/>
                    </a:solidFill>
                  </a:tcPr>
                </a:tc>
                <a:extLst>
                  <a:ext uri="{0D108BD9-81ED-4DB2-BD59-A6C34878D82A}">
                    <a16:rowId xmlns:a16="http://schemas.microsoft.com/office/drawing/2014/main" val="669110497"/>
                  </a:ext>
                </a:extLst>
              </a:tr>
            </a:tbl>
          </a:graphicData>
        </a:graphic>
      </p:graphicFrame>
      <p:sp>
        <p:nvSpPr>
          <p:cNvPr id="3" name="スライド番号プレースホルダー 2">
            <a:extLst>
              <a:ext uri="{FF2B5EF4-FFF2-40B4-BE49-F238E27FC236}">
                <a16:creationId xmlns:a16="http://schemas.microsoft.com/office/drawing/2014/main" id="{57676AB9-188F-E7F2-E5FE-558352A75697}"/>
              </a:ext>
            </a:extLst>
          </p:cNvPr>
          <p:cNvSpPr>
            <a:spLocks noGrp="1"/>
          </p:cNvSpPr>
          <p:nvPr>
            <p:ph type="sldNum" sz="quarter" idx="12"/>
          </p:nvPr>
        </p:nvSpPr>
        <p:spPr/>
        <p:txBody>
          <a:bodyPr/>
          <a:lstStyle/>
          <a:p>
            <a:fld id="{D8A28372-6A5A-4399-8FC5-CCF396CD4981}" type="slidenum">
              <a:rPr lang="en-GB" smtClean="0"/>
              <a:t>9</a:t>
            </a:fld>
            <a:endParaRPr lang="en-GB"/>
          </a:p>
        </p:txBody>
      </p:sp>
    </p:spTree>
    <p:extLst>
      <p:ext uri="{BB962C8B-B14F-4D97-AF65-F5344CB8AC3E}">
        <p14:creationId xmlns:p14="http://schemas.microsoft.com/office/powerpoint/2010/main" val="1814570420"/>
      </p:ext>
    </p:extLst>
  </p:cSld>
  <p:clrMapOvr>
    <a:masterClrMapping/>
  </p:clrMapOvr>
</p:sld>
</file>

<file path=ppt/theme/theme1.xml><?xml version="1.0" encoding="utf-8"?>
<a:theme xmlns:a="http://schemas.openxmlformats.org/drawingml/2006/main" name="Rakus Sales Template">
  <a:themeElements>
    <a:clrScheme name="Rakus Sales colours">
      <a:dk1>
        <a:srgbClr val="464646"/>
      </a:dk1>
      <a:lt1>
        <a:srgbClr val="FFFFFF"/>
      </a:lt1>
      <a:dk2>
        <a:srgbClr val="F53C20"/>
      </a:dk2>
      <a:lt2>
        <a:srgbClr val="E6E6E6"/>
      </a:lt2>
      <a:accent1>
        <a:srgbClr val="F53C20"/>
      </a:accent1>
      <a:accent2>
        <a:srgbClr val="6A001E"/>
      </a:accent2>
      <a:accent3>
        <a:srgbClr val="AA0000"/>
      </a:accent3>
      <a:accent4>
        <a:srgbClr val="FF8181"/>
      </a:accent4>
      <a:accent5>
        <a:srgbClr val="FDD3CD"/>
      </a:accent5>
      <a:accent6>
        <a:srgbClr val="F5E673"/>
      </a:accent6>
      <a:hlink>
        <a:srgbClr val="F53C20"/>
      </a:hlink>
      <a:folHlink>
        <a:srgbClr val="6E6E6E"/>
      </a:folHlink>
    </a:clrScheme>
    <a:fontScheme name="Rakus_2023">
      <a:majorFont>
        <a:latin typeface="BIZ UDPGothic"/>
        <a:ea typeface=""/>
        <a:cs typeface=""/>
      </a:majorFont>
      <a:minorFont>
        <a:latin typeface="BIZ UDP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90000" tIns="90000" rIns="90000" bIns="90000" rtlCol="0" anchor="ctr"/>
      <a:lstStyle>
        <a:defPPr algn="ctr">
          <a:lnSpc>
            <a:spcPct val="135000"/>
          </a:lnSpc>
          <a:defRPr sz="13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360000" indent="-360000" algn="l">
          <a:lnSpc>
            <a:spcPct val="135000"/>
          </a:lnSpc>
          <a:buFont typeface="BIZ UDPGothic" panose="020B0400000000000000" pitchFamily="34" charset="-128"/>
          <a:buChar char="—"/>
          <a:defRPr sz="1300" dirty="0" err="1" smtClean="0"/>
        </a:defPPr>
      </a:lstStyle>
    </a:txDef>
  </a:objectDefaults>
  <a:extraClrSchemeLst/>
  <a:extLst>
    <a:ext uri="{05A4C25C-085E-4340-85A3-A5531E510DB2}">
      <thm15:themeFamily xmlns:thm15="http://schemas.microsoft.com/office/thememl/2012/main" name="プレゼンテーション9" id="{FB6C9ACC-FD54-6549-99BA-8E0272C47161}" vid="{B7F9731F-6B15-8648-A437-F8F17E330D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Rakus Sales Template</Template>
  <TotalTime>0</TotalTime>
  <Words>2009</Words>
  <Application>Microsoft Office PowerPoint</Application>
  <PresentationFormat>ワイド画面</PresentationFormat>
  <Paragraphs>369</Paragraphs>
  <Slides>12</Slides>
  <Notes>11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BIZ UDPゴシック</vt:lpstr>
      <vt:lpstr>BIZ UDPゴシック</vt:lpstr>
      <vt:lpstr>Arial</vt:lpstr>
      <vt:lpstr>Calibri</vt:lpstr>
      <vt:lpstr>Rakus Sales Template</vt:lpstr>
      <vt:lpstr>サクセスプラン</vt:lpstr>
      <vt:lpstr>サクセスプランとは</vt:lpstr>
      <vt:lpstr>サクセスプラン作成のお願い</vt:lpstr>
      <vt:lpstr>プロジェクト体制</vt:lpstr>
      <vt:lpstr>対象業務と担当部署</vt:lpstr>
      <vt:lpstr>「楽楽販売」で解決したい課題／解決イメージ</vt:lpstr>
      <vt:lpstr>運用範囲</vt:lpstr>
      <vt:lpstr>ご契約済みのオプションと興味があるオプション（抜粋）</vt:lpstr>
      <vt:lpstr>1stSTEP範囲のスケジュール</vt:lpstr>
      <vt:lpstr>年間スケジュール（お客様） </vt:lpstr>
      <vt:lpstr>社内協力が必要な事項</vt:lpstr>
      <vt:lpstr>サクセスプランのご作成ありがとうございました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2025-03-13T05:36:25Z</dcterms:created>
  <dcterms:modified xsi:type="dcterms:W3CDTF">2025-03-13T05:36:40Z</dcterms:modified>
</cp:coreProperties>
</file>